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comat Pro Bold" panose="020B0604020202020204" charset="0"/>
      <p:regular r:id="rId16"/>
    </p:embeddedFont>
    <p:embeddedFont>
      <p:font typeface="Cocomat Pro Heavy" panose="020B0604020202020204" charset="0"/>
      <p:regular r:id="rId17"/>
    </p:embeddedFont>
    <p:embeddedFont>
      <p:font typeface="Montserrat" panose="00000500000000000000" pitchFamily="2" charset="0"/>
      <p:regular r:id="rId18"/>
      <p:bold r:id="rId19"/>
      <p:italic r:id="rId20"/>
      <p:boldItalic r:id="rId21"/>
    </p:embeddedFont>
    <p:embeddedFont>
      <p:font typeface="Montserrat Classic Bold" panose="020B0604020202020204" charset="0"/>
      <p:regular r:id="rId22"/>
    </p:embeddedFont>
    <p:embeddedFont>
      <p:font typeface="Montserrat Italics" panose="020B0604020202020204" charset="0"/>
      <p:regular r:id="rId23"/>
    </p:embeddedFont>
    <p:embeddedFont>
      <p:font typeface="Montserrat Medium" panose="00000600000000000000" pitchFamily="2" charset="0"/>
      <p:regular r:id="rId24"/>
      <p:italic r:id="rId25"/>
    </p:embeddedFont>
    <p:embeddedFont>
      <p:font typeface="Montserrat Medium Italics" panose="020B0604020202020204" charset="0"/>
      <p:regular r:id="rId26"/>
    </p:embeddedFont>
    <p:embeddedFont>
      <p:font typeface="Open Sans Light" panose="020B0306030504020204"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2382" autoAdjust="0"/>
  </p:normalViewPr>
  <p:slideViewPr>
    <p:cSldViewPr>
      <p:cViewPr varScale="1">
        <p:scale>
          <a:sx n="73" d="100"/>
          <a:sy n="73" d="100"/>
        </p:scale>
        <p:origin x="31" y="5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detección</a:t>
            </a:r>
            <a:r>
              <a:rPr lang="en-US" dirty="0"/>
              <a:t> </a:t>
            </a:r>
            <a:r>
              <a:rPr lang="en-US" dirty="0" err="1"/>
              <a:t>temprana</a:t>
            </a:r>
            <a:r>
              <a:rPr lang="en-US" dirty="0"/>
              <a:t> de </a:t>
            </a:r>
            <a:r>
              <a:rPr lang="en-US" dirty="0" err="1"/>
              <a:t>problemas</a:t>
            </a:r>
            <a:r>
              <a:rPr lang="en-US" dirty="0"/>
              <a:t> </a:t>
            </a:r>
            <a:r>
              <a:rPr lang="en-US" dirty="0" err="1"/>
              <a:t>cardíacos</a:t>
            </a:r>
            <a:r>
              <a:rPr lang="en-US" dirty="0"/>
              <a:t> es crucial para </a:t>
            </a:r>
            <a:r>
              <a:rPr lang="en-US" dirty="0" err="1"/>
              <a:t>mejorar</a:t>
            </a:r>
            <a:r>
              <a:rPr lang="en-US" dirty="0"/>
              <a:t> </a:t>
            </a:r>
            <a:r>
              <a:rPr lang="en-US" dirty="0" err="1"/>
              <a:t>los</a:t>
            </a:r>
            <a:r>
              <a:rPr lang="en-US" dirty="0"/>
              <a:t> </a:t>
            </a:r>
            <a:r>
              <a:rPr lang="en-US" dirty="0" err="1"/>
              <a:t>resultados</a:t>
            </a:r>
            <a:r>
              <a:rPr lang="en-US" dirty="0"/>
              <a:t> de </a:t>
            </a:r>
            <a:r>
              <a:rPr lang="en-US" dirty="0" err="1"/>
              <a:t>salud</a:t>
            </a:r>
            <a:r>
              <a:rPr lang="en-US" dirty="0"/>
              <a:t> y </a:t>
            </a:r>
            <a:r>
              <a:rPr lang="en-US" dirty="0" err="1"/>
              <a:t>reducir</a:t>
            </a:r>
            <a:r>
              <a:rPr lang="en-US" dirty="0"/>
              <a:t> </a:t>
            </a:r>
            <a:r>
              <a:rPr lang="en-US" dirty="0" err="1"/>
              <a:t>los</a:t>
            </a:r>
            <a:r>
              <a:rPr lang="en-US" dirty="0"/>
              <a:t> </a:t>
            </a:r>
            <a:r>
              <a:rPr lang="en-US" dirty="0" err="1"/>
              <a:t>costos</a:t>
            </a:r>
            <a:r>
              <a:rPr lang="en-US" dirty="0"/>
              <a:t> de </a:t>
            </a:r>
            <a:r>
              <a:rPr lang="en-US" dirty="0" err="1"/>
              <a:t>atención</a:t>
            </a:r>
            <a:r>
              <a:rPr lang="en-US" dirty="0"/>
              <a:t> </a:t>
            </a:r>
            <a:r>
              <a:rPr lang="en-US" dirty="0" err="1"/>
              <a:t>médica</a:t>
            </a:r>
            <a:r>
              <a:rPr lang="en-US" dirty="0"/>
              <a:t>. Al </a:t>
            </a:r>
            <a:r>
              <a:rPr lang="en-US" dirty="0" err="1"/>
              <a:t>identificar</a:t>
            </a:r>
            <a:r>
              <a:rPr lang="en-US" dirty="0"/>
              <a:t> </a:t>
            </a:r>
            <a:r>
              <a:rPr lang="en-US" dirty="0" err="1"/>
              <a:t>los</a:t>
            </a:r>
            <a:r>
              <a:rPr lang="en-US" dirty="0"/>
              <a:t> </a:t>
            </a:r>
            <a:r>
              <a:rPr lang="en-US" dirty="0" err="1"/>
              <a:t>problemas</a:t>
            </a:r>
            <a:r>
              <a:rPr lang="en-US" dirty="0"/>
              <a:t> de </a:t>
            </a:r>
            <a:r>
              <a:rPr lang="en-US" dirty="0" err="1"/>
              <a:t>manera</a:t>
            </a:r>
            <a:r>
              <a:rPr lang="en-US" dirty="0"/>
              <a:t> </a:t>
            </a:r>
            <a:r>
              <a:rPr lang="en-US" dirty="0" err="1"/>
              <a:t>oportuna</a:t>
            </a:r>
            <a:r>
              <a:rPr lang="en-US" dirty="0"/>
              <a:t>, se </a:t>
            </a:r>
            <a:r>
              <a:rPr lang="en-US" dirty="0" err="1"/>
              <a:t>puede</a:t>
            </a:r>
            <a:r>
              <a:rPr lang="en-US" dirty="0"/>
              <a:t> </a:t>
            </a:r>
            <a:r>
              <a:rPr lang="en-US" dirty="0" err="1"/>
              <a:t>iniciar</a:t>
            </a:r>
            <a:r>
              <a:rPr lang="en-US" dirty="0"/>
              <a:t> un </a:t>
            </a:r>
            <a:r>
              <a:rPr lang="en-US" dirty="0" err="1"/>
              <a:t>tratamiento</a:t>
            </a:r>
            <a:r>
              <a:rPr lang="en-US" dirty="0"/>
              <a:t> </a:t>
            </a:r>
            <a:r>
              <a:rPr lang="en-US" dirty="0" err="1"/>
              <a:t>adecuado</a:t>
            </a:r>
            <a:r>
              <a:rPr lang="en-US" dirty="0"/>
              <a:t> y </a:t>
            </a:r>
            <a:r>
              <a:rPr lang="en-US" dirty="0" err="1"/>
              <a:t>mejorar</a:t>
            </a:r>
            <a:r>
              <a:rPr lang="en-US" dirty="0"/>
              <a:t> la </a:t>
            </a:r>
            <a:r>
              <a:rPr lang="en-US" dirty="0" err="1"/>
              <a:t>calidad</a:t>
            </a:r>
            <a:r>
              <a:rPr lang="en-US" dirty="0"/>
              <a:t> de </a:t>
            </a:r>
            <a:r>
              <a:rPr lang="en-US" dirty="0" err="1"/>
              <a:t>vida</a:t>
            </a:r>
            <a:r>
              <a:rPr lang="en-US" dirty="0"/>
              <a:t> de </a:t>
            </a:r>
            <a:r>
              <a:rPr lang="en-US" dirty="0" err="1"/>
              <a:t>los</a:t>
            </a:r>
            <a:r>
              <a:rPr lang="en-US" dirty="0"/>
              <a:t> </a:t>
            </a:r>
            <a:r>
              <a:rPr lang="en-US" dirty="0" err="1"/>
              <a:t>pacientes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pPr algn="l" fontAlgn="base">
              <a:buFont typeface="Arial" panose="020B0604020202020204" pitchFamily="34" charset="0"/>
              <a:buNone/>
            </a:pPr>
            <a:r>
              <a:rPr lang="es-ES" dirty="0"/>
              <a:t>Datos de: </a:t>
            </a:r>
          </a:p>
          <a:p>
            <a:pPr algn="l" fontAlgn="base">
              <a:buFont typeface="Arial" panose="020B0604020202020204" pitchFamily="34" charset="0"/>
              <a:buChar char="•"/>
            </a:pPr>
            <a:r>
              <a:rPr lang="es-ES" b="0" i="0" dirty="0">
                <a:solidFill>
                  <a:srgbClr val="3C4043"/>
                </a:solidFill>
                <a:effectLst/>
                <a:latin typeface="inherit"/>
              </a:rPr>
              <a:t>Cleveland (Ohio) and Long Beach (CA)</a:t>
            </a:r>
          </a:p>
          <a:p>
            <a:pPr algn="l" fontAlgn="base">
              <a:buFont typeface="Arial" panose="020B0604020202020204" pitchFamily="34" charset="0"/>
              <a:buChar char="•"/>
            </a:pPr>
            <a:r>
              <a:rPr lang="es-ES" b="0" i="0" dirty="0">
                <a:solidFill>
                  <a:srgbClr val="3C4043"/>
                </a:solidFill>
                <a:effectLst/>
                <a:latin typeface="inherit"/>
              </a:rPr>
              <a:t>Hungría,</a:t>
            </a:r>
          </a:p>
          <a:p>
            <a:pPr algn="l" fontAlgn="base">
              <a:buFont typeface="Arial" panose="020B0604020202020204" pitchFamily="34" charset="0"/>
              <a:buChar char="•"/>
            </a:pPr>
            <a:r>
              <a:rPr lang="es-ES" b="0" i="0" dirty="0" err="1">
                <a:solidFill>
                  <a:srgbClr val="3C4043"/>
                </a:solidFill>
                <a:effectLst/>
                <a:latin typeface="inherit"/>
              </a:rPr>
              <a:t>Zurich</a:t>
            </a:r>
            <a:r>
              <a:rPr lang="es-ES" b="0" i="0" dirty="0">
                <a:solidFill>
                  <a:srgbClr val="3C4043"/>
                </a:solidFill>
                <a:effectLst/>
                <a:latin typeface="inherit"/>
              </a:rPr>
              <a:t> y </a:t>
            </a:r>
            <a:r>
              <a:rPr lang="es-ES" b="0" i="0" dirty="0" err="1">
                <a:solidFill>
                  <a:srgbClr val="3C4043"/>
                </a:solidFill>
                <a:effectLst/>
                <a:latin typeface="inherit"/>
              </a:rPr>
              <a:t>Basel</a:t>
            </a:r>
            <a:r>
              <a:rPr lang="es-ES" b="0" i="0" dirty="0">
                <a:solidFill>
                  <a:srgbClr val="3C4043"/>
                </a:solidFill>
                <a:effectLst/>
                <a:latin typeface="inherit"/>
              </a:rPr>
              <a:t> en Suiza</a:t>
            </a:r>
            <a:br>
              <a:rPr lang="es-ES" b="0" i="0" dirty="0">
                <a:solidFill>
                  <a:srgbClr val="3C4043"/>
                </a:solidFill>
                <a:effectLst/>
                <a:latin typeface="inherit"/>
              </a:rPr>
            </a:br>
            <a:br>
              <a:rPr lang="es-ES" b="0" i="0" dirty="0">
                <a:solidFill>
                  <a:srgbClr val="3C4043"/>
                </a:solidFill>
                <a:effectLst/>
                <a:latin typeface="inherit"/>
              </a:rPr>
            </a:br>
            <a:r>
              <a:rPr lang="es-ES" b="0" i="0" dirty="0">
                <a:solidFill>
                  <a:srgbClr val="3C4043"/>
                </a:solidFill>
                <a:effectLst/>
                <a:latin typeface="inherit"/>
              </a:rPr>
              <a:t>1213 pacientes, con 16 columnas</a:t>
            </a:r>
          </a:p>
        </p:txBody>
      </p:sp>
      <p:sp>
        <p:nvSpPr>
          <p:cNvPr id="4" name="Marcador de número de diapositiva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87788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target variable ('HeartDisease') is not completely imbalanced. 53% of cases have heart disease, compared to 46% that do not.</a:t>
            </a:r>
          </a:p>
          <a:p>
            <a:endParaRPr lang="en-US"/>
          </a:p>
          <a:p>
            <a:r>
              <a:rPr lang="en-US"/>
              <a:t>In the Sex graph, we see that the number of men with heart disease is double the number of cases in women</a:t>
            </a:r>
          </a:p>
          <a:p>
            <a:endParaRPr lang="en-US"/>
          </a:p>
          <a:p>
            <a:r>
              <a:rPr lang="en-US"/>
              <a:t>In Age, we see that the minimum age to have heart disease starts from 28 years old, and most people get heart disease at the age of 50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models initialized with their default hyperparameters are Logistic Regression, Decision Tree Classifier, Random Forest Classifier, </a:t>
            </a:r>
            <a:r>
              <a:rPr lang="en-US" dirty="0" err="1"/>
              <a:t>XGB</a:t>
            </a:r>
            <a:r>
              <a:rPr lang="en-US" dirty="0"/>
              <a:t>, </a:t>
            </a:r>
            <a:r>
              <a:rPr lang="en-US" dirty="0" err="1"/>
              <a:t>LGBM</a:t>
            </a:r>
            <a:r>
              <a:rPr lang="en-US" dirty="0"/>
              <a:t>, and </a:t>
            </a:r>
            <a:r>
              <a:rPr lang="en-US" dirty="0" err="1"/>
              <a:t>CatBoost</a:t>
            </a:r>
            <a:r>
              <a:rPr lang="en-US" dirty="0"/>
              <a:t>. After comparing all the models with cross-validation, the winning model is Random Forest with an accuracy of 0.89% obtained through cross-validation.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important to highlight that in the confusion matrix, the number of false negatives obtained is 5 patients.</a:t>
            </a:r>
          </a:p>
          <a:p>
            <a:r>
              <a:rPr lang="en-US"/>
              <a:t>Since the final intention of this project is to predict potential heart disease cases, I considered it important to conduct a brief study of these 5 false negatives.</a:t>
            </a:r>
          </a:p>
          <a:p>
            <a:r>
              <a:rPr lang="en-US"/>
              <a:t>I identified the specific cases and the values of their features, but they had nothing unusual or special at first glance. The 5 patients are men aged between 41 and 60 who do have some heart disease, concluding that more attention should be paid to these types of patients.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resumen, hemos desarrollado un modelo predictivo eficaz para la detección temprana de problemas cardíacos utilizando técnicas de aprendizaje automático. Este modelo puede ser implementado en entornos clínicos para mejorar los resultados de salud y reducir los costos de atención médica. Además, exploraremos futuras mejoras e investigaciones en este campo.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0560112" y="-6875490"/>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txBody>
          <a:bodyPr/>
          <a:lstStyle/>
          <a:p>
            <a:endParaRPr lang="es-ES"/>
          </a:p>
        </p:txBody>
      </p:sp>
      <p:sp>
        <p:nvSpPr>
          <p:cNvPr id="3" name="Freeform 3"/>
          <p:cNvSpPr/>
          <p:nvPr/>
        </p:nvSpPr>
        <p:spPr>
          <a:xfrm flipH="1">
            <a:off x="627094" y="534271"/>
            <a:ext cx="7726011" cy="9752729"/>
          </a:xfrm>
          <a:custGeom>
            <a:avLst/>
            <a:gdLst/>
            <a:ahLst/>
            <a:cxnLst/>
            <a:rect l="l" t="t" r="r" b="b"/>
            <a:pathLst>
              <a:path w="7726011" h="9752729">
                <a:moveTo>
                  <a:pt x="7726011" y="0"/>
                </a:moveTo>
                <a:lnTo>
                  <a:pt x="0" y="0"/>
                </a:lnTo>
                <a:lnTo>
                  <a:pt x="0" y="9752729"/>
                </a:lnTo>
                <a:lnTo>
                  <a:pt x="7726011" y="9752729"/>
                </a:lnTo>
                <a:lnTo>
                  <a:pt x="77260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8920337" y="4862857"/>
            <a:ext cx="6981433" cy="505525"/>
          </a:xfrm>
          <a:prstGeom prst="rect">
            <a:avLst/>
          </a:prstGeom>
        </p:spPr>
        <p:txBody>
          <a:bodyPr lIns="0" tIns="0" rIns="0" bIns="0" rtlCol="0" anchor="t">
            <a:spAutoFit/>
          </a:bodyPr>
          <a:lstStyle/>
          <a:p>
            <a:pPr marL="0" lvl="0" indent="0" algn="l">
              <a:lnSpc>
                <a:spcPts val="4161"/>
              </a:lnSpc>
              <a:spcBef>
                <a:spcPct val="0"/>
              </a:spcBef>
            </a:pPr>
            <a:r>
              <a:rPr lang="en-US" sz="2972">
                <a:solidFill>
                  <a:srgbClr val="05066D"/>
                </a:solidFill>
                <a:latin typeface="Montserrat Medium Italics"/>
                <a:ea typeface="Montserrat Medium Italics"/>
                <a:cs typeface="Montserrat Medium Italics"/>
                <a:sym typeface="Montserrat Medium Italics"/>
              </a:rPr>
              <a:t>PROYECTO DE PREDICCIÓN</a:t>
            </a:r>
          </a:p>
        </p:txBody>
      </p:sp>
      <p:sp>
        <p:nvSpPr>
          <p:cNvPr id="5" name="TextBox 5"/>
          <p:cNvSpPr txBox="1"/>
          <p:nvPr/>
        </p:nvSpPr>
        <p:spPr>
          <a:xfrm>
            <a:off x="7948620" y="1315263"/>
            <a:ext cx="10477532" cy="3822565"/>
          </a:xfrm>
          <a:prstGeom prst="rect">
            <a:avLst/>
          </a:prstGeom>
        </p:spPr>
        <p:txBody>
          <a:bodyPr lIns="0" tIns="0" rIns="0" bIns="0" rtlCol="0" anchor="t">
            <a:spAutoFit/>
          </a:bodyPr>
          <a:lstStyle/>
          <a:p>
            <a:pPr algn="ctr">
              <a:lnSpc>
                <a:spcPts val="7458"/>
              </a:lnSpc>
            </a:pPr>
            <a:r>
              <a:rPr lang="en-US" sz="6113">
                <a:solidFill>
                  <a:srgbClr val="05066D"/>
                </a:solidFill>
                <a:latin typeface="Cocomat Pro Heavy"/>
                <a:ea typeface="Cocomat Pro Heavy"/>
                <a:cs typeface="Cocomat Pro Heavy"/>
                <a:sym typeface="Cocomat Pro Heavy"/>
              </a:rPr>
              <a:t>MACHINE LEARNING </a:t>
            </a:r>
          </a:p>
          <a:p>
            <a:pPr algn="ctr">
              <a:lnSpc>
                <a:spcPts val="7458"/>
              </a:lnSpc>
            </a:pPr>
            <a:r>
              <a:rPr lang="en-US" sz="6113">
                <a:solidFill>
                  <a:srgbClr val="05066D"/>
                </a:solidFill>
                <a:latin typeface="Cocomat Pro Heavy"/>
                <a:ea typeface="Cocomat Pro Heavy"/>
                <a:cs typeface="Cocomat Pro Heavy"/>
                <a:sym typeface="Cocomat Pro Heavy"/>
              </a:rPr>
              <a:t>EN LA PREDICCIÓN</a:t>
            </a:r>
          </a:p>
          <a:p>
            <a:pPr algn="ctr">
              <a:lnSpc>
                <a:spcPts val="7458"/>
              </a:lnSpc>
            </a:pPr>
            <a:r>
              <a:rPr lang="en-US" sz="6113">
                <a:solidFill>
                  <a:srgbClr val="05066D"/>
                </a:solidFill>
                <a:latin typeface="Cocomat Pro Heavy"/>
                <a:ea typeface="Cocomat Pro Heavy"/>
                <a:cs typeface="Cocomat Pro Heavy"/>
                <a:sym typeface="Cocomat Pro Heavy"/>
              </a:rPr>
              <a:t>DE FALLOS CARDÍACOS</a:t>
            </a:r>
          </a:p>
          <a:p>
            <a:pPr algn="ctr">
              <a:lnSpc>
                <a:spcPts val="7458"/>
              </a:lnSpc>
            </a:pPr>
            <a:endParaRPr lang="en-US" sz="6113">
              <a:solidFill>
                <a:srgbClr val="05066D"/>
              </a:solidFill>
              <a:latin typeface="Cocomat Pro Heavy"/>
              <a:ea typeface="Cocomat Pro Heavy"/>
              <a:cs typeface="Cocomat Pro Heavy"/>
              <a:sym typeface="Cocomat Pro Heavy"/>
            </a:endParaRPr>
          </a:p>
        </p:txBody>
      </p:sp>
      <p:sp>
        <p:nvSpPr>
          <p:cNvPr id="6" name="Freeform 6"/>
          <p:cNvSpPr/>
          <p:nvPr/>
        </p:nvSpPr>
        <p:spPr>
          <a:xfrm>
            <a:off x="138152" y="6037825"/>
            <a:ext cx="18288000" cy="6906869"/>
          </a:xfrm>
          <a:custGeom>
            <a:avLst/>
            <a:gdLst/>
            <a:ahLst/>
            <a:cxnLst/>
            <a:rect l="l" t="t" r="r" b="b"/>
            <a:pathLst>
              <a:path w="18288000" h="6906869">
                <a:moveTo>
                  <a:pt x="0" y="0"/>
                </a:moveTo>
                <a:lnTo>
                  <a:pt x="18288000" y="0"/>
                </a:lnTo>
                <a:lnTo>
                  <a:pt x="18288000" y="6906869"/>
                </a:lnTo>
                <a:lnTo>
                  <a:pt x="0" y="690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Freeform 7"/>
          <p:cNvSpPr/>
          <p:nvPr/>
        </p:nvSpPr>
        <p:spPr>
          <a:xfrm>
            <a:off x="6783666" y="1788899"/>
            <a:ext cx="1569439" cy="1838289"/>
          </a:xfrm>
          <a:custGeom>
            <a:avLst/>
            <a:gdLst/>
            <a:ahLst/>
            <a:cxnLst/>
            <a:rect l="l" t="t" r="r" b="b"/>
            <a:pathLst>
              <a:path w="1569439" h="1838289">
                <a:moveTo>
                  <a:pt x="0" y="0"/>
                </a:moveTo>
                <a:lnTo>
                  <a:pt x="1569439" y="0"/>
                </a:lnTo>
                <a:lnTo>
                  <a:pt x="1569439" y="1838289"/>
                </a:lnTo>
                <a:lnTo>
                  <a:pt x="0" y="1838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8" name="TextBox 8"/>
          <p:cNvSpPr txBox="1"/>
          <p:nvPr/>
        </p:nvSpPr>
        <p:spPr>
          <a:xfrm>
            <a:off x="11670119" y="9615521"/>
            <a:ext cx="6305397" cy="531469"/>
          </a:xfrm>
          <a:prstGeom prst="rect">
            <a:avLst/>
          </a:prstGeom>
        </p:spPr>
        <p:txBody>
          <a:bodyPr lIns="0" tIns="0" rIns="0" bIns="0" rtlCol="0" anchor="t">
            <a:spAutoFit/>
          </a:bodyPr>
          <a:lstStyle/>
          <a:p>
            <a:pPr algn="r">
              <a:lnSpc>
                <a:spcPts val="4306"/>
              </a:lnSpc>
            </a:pPr>
            <a:r>
              <a:rPr lang="en-US" sz="3076">
                <a:solidFill>
                  <a:srgbClr val="FFFFFF"/>
                </a:solidFill>
                <a:latin typeface="Montserrat Italics"/>
                <a:ea typeface="Montserrat Italics"/>
                <a:cs typeface="Montserrat Italics"/>
                <a:sym typeface="Montserrat Italics"/>
              </a:rPr>
              <a:t>BRENDA RODRÍGUEZ FARFÁN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2973818" y="-6635355"/>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3" name="Freeform 3"/>
          <p:cNvSpPr/>
          <p:nvPr/>
        </p:nvSpPr>
        <p:spPr>
          <a:xfrm>
            <a:off x="5657099" y="2556680"/>
            <a:ext cx="6569398" cy="5502218"/>
          </a:xfrm>
          <a:custGeom>
            <a:avLst/>
            <a:gdLst/>
            <a:ahLst/>
            <a:cxnLst/>
            <a:rect l="l" t="t" r="r" b="b"/>
            <a:pathLst>
              <a:path w="6569398" h="5502218">
                <a:moveTo>
                  <a:pt x="0" y="0"/>
                </a:moveTo>
                <a:lnTo>
                  <a:pt x="6569398" y="0"/>
                </a:lnTo>
                <a:lnTo>
                  <a:pt x="6569398" y="5502218"/>
                </a:lnTo>
                <a:lnTo>
                  <a:pt x="0" y="5502218"/>
                </a:lnTo>
                <a:lnTo>
                  <a:pt x="0" y="0"/>
                </a:lnTo>
                <a:close/>
              </a:path>
            </a:pathLst>
          </a:custGeom>
          <a:blipFill>
            <a:blip r:embed="rId5"/>
            <a:stretch>
              <a:fillRect/>
            </a:stretch>
          </a:blipFill>
        </p:spPr>
        <p:txBody>
          <a:bodyPr/>
          <a:lstStyle/>
          <a:p>
            <a:endParaRPr lang="es-ES"/>
          </a:p>
        </p:txBody>
      </p:sp>
      <p:sp>
        <p:nvSpPr>
          <p:cNvPr id="4" name="TextBox 4"/>
          <p:cNvSpPr txBox="1"/>
          <p:nvPr/>
        </p:nvSpPr>
        <p:spPr>
          <a:xfrm>
            <a:off x="1331773" y="1022763"/>
            <a:ext cx="14916747" cy="1215965"/>
          </a:xfrm>
          <a:prstGeom prst="rect">
            <a:avLst/>
          </a:prstGeom>
        </p:spPr>
        <p:txBody>
          <a:bodyPr lIns="0" tIns="0" rIns="0" bIns="0" rtlCol="0" anchor="t">
            <a:spAutoFit/>
          </a:bodyPr>
          <a:lstStyle/>
          <a:p>
            <a:pPr marL="0" lvl="0" indent="0" algn="ctr">
              <a:lnSpc>
                <a:spcPts val="9796"/>
              </a:lnSpc>
              <a:spcBef>
                <a:spcPct val="0"/>
              </a:spcBef>
            </a:pPr>
            <a:r>
              <a:rPr lang="en-US" sz="6997">
                <a:solidFill>
                  <a:srgbClr val="05066D"/>
                </a:solidFill>
                <a:latin typeface="Cocomat Pro Heavy"/>
                <a:ea typeface="Cocomat Pro Heavy"/>
                <a:cs typeface="Cocomat Pro Heavy"/>
                <a:sym typeface="Cocomat Pro Heavy"/>
              </a:rPr>
              <a:t>MATRIZ DE CONFUSIÓN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grpSp>
        <p:nvGrpSpPr>
          <p:cNvPr id="2" name="Group 2"/>
          <p:cNvGrpSpPr/>
          <p:nvPr/>
        </p:nvGrpSpPr>
        <p:grpSpPr>
          <a:xfrm>
            <a:off x="12061028" y="-6319934"/>
            <a:ext cx="14697268" cy="146972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sp>
        <p:nvSpPr>
          <p:cNvPr id="5" name="Freeform 5"/>
          <p:cNvSpPr/>
          <p:nvPr/>
        </p:nvSpPr>
        <p:spPr>
          <a:xfrm>
            <a:off x="4111597" y="4754681"/>
            <a:ext cx="4869673" cy="4114800"/>
          </a:xfrm>
          <a:custGeom>
            <a:avLst/>
            <a:gdLst/>
            <a:ahLst/>
            <a:cxnLst/>
            <a:rect l="l" t="t" r="r" b="b"/>
            <a:pathLst>
              <a:path w="4869673" h="4114800">
                <a:moveTo>
                  <a:pt x="0" y="0"/>
                </a:moveTo>
                <a:lnTo>
                  <a:pt x="4869673" y="0"/>
                </a:lnTo>
                <a:lnTo>
                  <a:pt x="48696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flipH="1">
            <a:off x="13760192" y="2494727"/>
            <a:ext cx="2836950" cy="7268116"/>
          </a:xfrm>
          <a:custGeom>
            <a:avLst/>
            <a:gdLst/>
            <a:ahLst/>
            <a:cxnLst/>
            <a:rect l="l" t="t" r="r" b="b"/>
            <a:pathLst>
              <a:path w="2836950" h="7268116">
                <a:moveTo>
                  <a:pt x="2836950" y="0"/>
                </a:moveTo>
                <a:lnTo>
                  <a:pt x="0" y="0"/>
                </a:lnTo>
                <a:lnTo>
                  <a:pt x="0" y="7268117"/>
                </a:lnTo>
                <a:lnTo>
                  <a:pt x="2836950" y="7268117"/>
                </a:lnTo>
                <a:lnTo>
                  <a:pt x="283695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TextBox 7"/>
          <p:cNvSpPr txBox="1"/>
          <p:nvPr/>
        </p:nvSpPr>
        <p:spPr>
          <a:xfrm>
            <a:off x="1225858" y="3298078"/>
            <a:ext cx="10641150" cy="1024012"/>
          </a:xfrm>
          <a:prstGeom prst="rect">
            <a:avLst/>
          </a:prstGeom>
        </p:spPr>
        <p:txBody>
          <a:bodyPr lIns="0" tIns="0" rIns="0" bIns="0" rtlCol="0" anchor="t">
            <a:spAutoFit/>
          </a:bodyPr>
          <a:lstStyle/>
          <a:p>
            <a:pPr marL="0" lvl="0" indent="0" algn="ctr">
              <a:lnSpc>
                <a:spcPts val="8275"/>
              </a:lnSpc>
              <a:spcBef>
                <a:spcPct val="0"/>
              </a:spcBef>
            </a:pPr>
            <a:r>
              <a:rPr lang="en-US" sz="5911">
                <a:solidFill>
                  <a:srgbClr val="05066D"/>
                </a:solidFill>
                <a:latin typeface="Cocomat Pro Heavy"/>
                <a:ea typeface="Cocomat Pro Heavy"/>
                <a:cs typeface="Cocomat Pro Heavy"/>
                <a:sym typeface="Cocomat Pro Heavy"/>
              </a:rPr>
              <a:t>PRUEBA DEL PREDICTOR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930093" y="7159596"/>
            <a:ext cx="22473900" cy="7069063"/>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3" name="Group 3"/>
          <p:cNvGrpSpPr/>
          <p:nvPr/>
        </p:nvGrpSpPr>
        <p:grpSpPr>
          <a:xfrm>
            <a:off x="6387784" y="3747557"/>
            <a:ext cx="5060743" cy="653292"/>
            <a:chOff x="0" y="0"/>
            <a:chExt cx="1114892" cy="143921"/>
          </a:xfrm>
        </p:grpSpPr>
        <p:sp>
          <p:nvSpPr>
            <p:cNvPr id="4" name="Freeform 4"/>
            <p:cNvSpPr/>
            <p:nvPr/>
          </p:nvSpPr>
          <p:spPr>
            <a:xfrm>
              <a:off x="0" y="0"/>
              <a:ext cx="1114892" cy="143921"/>
            </a:xfrm>
            <a:custGeom>
              <a:avLst/>
              <a:gdLst/>
              <a:ahLst/>
              <a:cxnLst/>
              <a:rect l="l" t="t" r="r" b="b"/>
              <a:pathLst>
                <a:path w="1114892" h="143921">
                  <a:moveTo>
                    <a:pt x="42834" y="0"/>
                  </a:moveTo>
                  <a:lnTo>
                    <a:pt x="1072057" y="0"/>
                  </a:lnTo>
                  <a:cubicBezTo>
                    <a:pt x="1095714" y="0"/>
                    <a:pt x="1114892" y="19178"/>
                    <a:pt x="1114892" y="42834"/>
                  </a:cubicBezTo>
                  <a:lnTo>
                    <a:pt x="1114892" y="101087"/>
                  </a:lnTo>
                  <a:cubicBezTo>
                    <a:pt x="1114892" y="112447"/>
                    <a:pt x="1110379" y="123343"/>
                    <a:pt x="1102346" y="131376"/>
                  </a:cubicBezTo>
                  <a:cubicBezTo>
                    <a:pt x="1094313" y="139409"/>
                    <a:pt x="1083418" y="143921"/>
                    <a:pt x="1072057" y="143921"/>
                  </a:cubicBezTo>
                  <a:lnTo>
                    <a:pt x="42834" y="143921"/>
                  </a:lnTo>
                  <a:cubicBezTo>
                    <a:pt x="31474" y="143921"/>
                    <a:pt x="20579" y="139409"/>
                    <a:pt x="12546" y="131376"/>
                  </a:cubicBezTo>
                  <a:cubicBezTo>
                    <a:pt x="4513" y="123343"/>
                    <a:pt x="0" y="112447"/>
                    <a:pt x="0" y="101087"/>
                  </a:cubicBezTo>
                  <a:lnTo>
                    <a:pt x="0" y="42834"/>
                  </a:lnTo>
                  <a:cubicBezTo>
                    <a:pt x="0" y="31474"/>
                    <a:pt x="4513" y="20579"/>
                    <a:pt x="12546" y="12546"/>
                  </a:cubicBezTo>
                  <a:cubicBezTo>
                    <a:pt x="20579" y="4513"/>
                    <a:pt x="31474" y="0"/>
                    <a:pt x="42834" y="0"/>
                  </a:cubicBezTo>
                  <a:close/>
                </a:path>
              </a:pathLst>
            </a:custGeom>
            <a:solidFill>
              <a:srgbClr val="2F7CB2"/>
            </a:solidFill>
          </p:spPr>
          <p:txBody>
            <a:bodyPr/>
            <a:lstStyle/>
            <a:p>
              <a:endParaRPr lang="es-ES"/>
            </a:p>
          </p:txBody>
        </p:sp>
        <p:sp>
          <p:nvSpPr>
            <p:cNvPr id="5" name="TextBox 5"/>
            <p:cNvSpPr txBox="1"/>
            <p:nvPr/>
          </p:nvSpPr>
          <p:spPr>
            <a:xfrm>
              <a:off x="0" y="-38100"/>
              <a:ext cx="1114892" cy="182021"/>
            </a:xfrm>
            <a:prstGeom prst="rect">
              <a:avLst/>
            </a:prstGeom>
          </p:spPr>
          <p:txBody>
            <a:bodyPr lIns="0" tIns="0" rIns="0" bIns="0" rtlCol="0" anchor="ctr"/>
            <a:lstStyle/>
            <a:p>
              <a:pPr algn="ctr">
                <a:lnSpc>
                  <a:spcPts val="3041"/>
                </a:lnSpc>
              </a:pPr>
              <a:r>
                <a:rPr lang="en-US" sz="2203">
                  <a:solidFill>
                    <a:srgbClr val="FFFFFF"/>
                  </a:solidFill>
                  <a:latin typeface="Montserrat"/>
                  <a:ea typeface="Montserrat"/>
                  <a:cs typeface="Montserrat"/>
                  <a:sym typeface="Montserrat"/>
                </a:rPr>
                <a:t>AMPLIACIÓN DE DATOS</a:t>
              </a:r>
            </a:p>
          </p:txBody>
        </p:sp>
      </p:grpSp>
      <p:grpSp>
        <p:nvGrpSpPr>
          <p:cNvPr id="6" name="Group 6"/>
          <p:cNvGrpSpPr/>
          <p:nvPr/>
        </p:nvGrpSpPr>
        <p:grpSpPr>
          <a:xfrm>
            <a:off x="6387784" y="6029215"/>
            <a:ext cx="5060743" cy="653292"/>
            <a:chOff x="0" y="0"/>
            <a:chExt cx="1114892" cy="143921"/>
          </a:xfrm>
        </p:grpSpPr>
        <p:sp>
          <p:nvSpPr>
            <p:cNvPr id="7" name="Freeform 7"/>
            <p:cNvSpPr/>
            <p:nvPr/>
          </p:nvSpPr>
          <p:spPr>
            <a:xfrm>
              <a:off x="0" y="0"/>
              <a:ext cx="1114892" cy="143921"/>
            </a:xfrm>
            <a:custGeom>
              <a:avLst/>
              <a:gdLst/>
              <a:ahLst/>
              <a:cxnLst/>
              <a:rect l="l" t="t" r="r" b="b"/>
              <a:pathLst>
                <a:path w="1114892" h="143921">
                  <a:moveTo>
                    <a:pt x="42834" y="0"/>
                  </a:moveTo>
                  <a:lnTo>
                    <a:pt x="1072057" y="0"/>
                  </a:lnTo>
                  <a:cubicBezTo>
                    <a:pt x="1095714" y="0"/>
                    <a:pt x="1114892" y="19178"/>
                    <a:pt x="1114892" y="42834"/>
                  </a:cubicBezTo>
                  <a:lnTo>
                    <a:pt x="1114892" y="101087"/>
                  </a:lnTo>
                  <a:cubicBezTo>
                    <a:pt x="1114892" y="112447"/>
                    <a:pt x="1110379" y="123343"/>
                    <a:pt x="1102346" y="131376"/>
                  </a:cubicBezTo>
                  <a:cubicBezTo>
                    <a:pt x="1094313" y="139409"/>
                    <a:pt x="1083418" y="143921"/>
                    <a:pt x="1072057" y="143921"/>
                  </a:cubicBezTo>
                  <a:lnTo>
                    <a:pt x="42834" y="143921"/>
                  </a:lnTo>
                  <a:cubicBezTo>
                    <a:pt x="31474" y="143921"/>
                    <a:pt x="20579" y="139409"/>
                    <a:pt x="12546" y="131376"/>
                  </a:cubicBezTo>
                  <a:cubicBezTo>
                    <a:pt x="4513" y="123343"/>
                    <a:pt x="0" y="112447"/>
                    <a:pt x="0" y="101087"/>
                  </a:cubicBezTo>
                  <a:lnTo>
                    <a:pt x="0" y="42834"/>
                  </a:lnTo>
                  <a:cubicBezTo>
                    <a:pt x="0" y="31474"/>
                    <a:pt x="4513" y="20579"/>
                    <a:pt x="12546" y="12546"/>
                  </a:cubicBezTo>
                  <a:cubicBezTo>
                    <a:pt x="20579" y="4513"/>
                    <a:pt x="31474" y="0"/>
                    <a:pt x="42834" y="0"/>
                  </a:cubicBezTo>
                  <a:close/>
                </a:path>
              </a:pathLst>
            </a:custGeom>
            <a:solidFill>
              <a:srgbClr val="2F7CB2"/>
            </a:solidFill>
          </p:spPr>
          <p:txBody>
            <a:bodyPr/>
            <a:lstStyle/>
            <a:p>
              <a:endParaRPr lang="es-ES"/>
            </a:p>
          </p:txBody>
        </p:sp>
        <p:sp>
          <p:nvSpPr>
            <p:cNvPr id="8" name="TextBox 8"/>
            <p:cNvSpPr txBox="1"/>
            <p:nvPr/>
          </p:nvSpPr>
          <p:spPr>
            <a:xfrm>
              <a:off x="0" y="-38100"/>
              <a:ext cx="1114892" cy="182021"/>
            </a:xfrm>
            <a:prstGeom prst="rect">
              <a:avLst/>
            </a:prstGeom>
          </p:spPr>
          <p:txBody>
            <a:bodyPr lIns="0" tIns="0" rIns="0" bIns="0" rtlCol="0" anchor="ctr"/>
            <a:lstStyle/>
            <a:p>
              <a:pPr algn="ctr">
                <a:lnSpc>
                  <a:spcPts val="3041"/>
                </a:lnSpc>
              </a:pPr>
              <a:r>
                <a:rPr lang="en-US" sz="2203">
                  <a:solidFill>
                    <a:srgbClr val="FFFFFF"/>
                  </a:solidFill>
                  <a:latin typeface="Montserrat"/>
                  <a:ea typeface="Montserrat"/>
                  <a:cs typeface="Montserrat"/>
                  <a:sym typeface="Montserrat"/>
                </a:rPr>
                <a:t>EXPLORAR NUEVOS ALGORITMOS</a:t>
              </a:r>
            </a:p>
          </p:txBody>
        </p:sp>
      </p:grpSp>
      <p:sp>
        <p:nvSpPr>
          <p:cNvPr id="9" name="TextBox 9"/>
          <p:cNvSpPr txBox="1"/>
          <p:nvPr/>
        </p:nvSpPr>
        <p:spPr>
          <a:xfrm>
            <a:off x="1232012" y="141719"/>
            <a:ext cx="15823975" cy="3517255"/>
          </a:xfrm>
          <a:prstGeom prst="rect">
            <a:avLst/>
          </a:prstGeom>
        </p:spPr>
        <p:txBody>
          <a:bodyPr lIns="0" tIns="0" rIns="0" bIns="0" rtlCol="0" anchor="t">
            <a:spAutoFit/>
          </a:bodyPr>
          <a:lstStyle/>
          <a:p>
            <a:pPr algn="ctr">
              <a:lnSpc>
                <a:spcPts val="6910"/>
              </a:lnSpc>
            </a:pPr>
            <a:r>
              <a:rPr lang="en-US" sz="4936">
                <a:solidFill>
                  <a:srgbClr val="1F4A7A"/>
                </a:solidFill>
                <a:latin typeface="Cocomat Pro Heavy"/>
                <a:ea typeface="Cocomat Pro Heavy"/>
                <a:cs typeface="Cocomat Pro Heavy"/>
                <a:sym typeface="Cocomat Pro Heavy"/>
              </a:rPr>
              <a:t>RECOMENDACIONES</a:t>
            </a:r>
          </a:p>
          <a:p>
            <a:pPr algn="ctr">
              <a:lnSpc>
                <a:spcPts val="6910"/>
              </a:lnSpc>
            </a:pPr>
            <a:r>
              <a:rPr lang="en-US" sz="4936">
                <a:solidFill>
                  <a:srgbClr val="1F4A7A"/>
                </a:solidFill>
                <a:latin typeface="Cocomat Pro Heavy"/>
                <a:ea typeface="Cocomat Pro Heavy"/>
                <a:cs typeface="Cocomat Pro Heavy"/>
                <a:sym typeface="Cocomat Pro Heavy"/>
              </a:rPr>
              <a:t>PARA FUTURAS INVESTIGACIONES</a:t>
            </a:r>
          </a:p>
          <a:p>
            <a:pPr algn="ctr">
              <a:lnSpc>
                <a:spcPts val="6910"/>
              </a:lnSpc>
            </a:pPr>
            <a:r>
              <a:rPr lang="en-US" sz="4936">
                <a:solidFill>
                  <a:srgbClr val="1F4A7A"/>
                </a:solidFill>
                <a:latin typeface="Cocomat Pro Heavy"/>
                <a:ea typeface="Cocomat Pro Heavy"/>
                <a:cs typeface="Cocomat Pro Heavy"/>
                <a:sym typeface="Cocomat Pro Heavy"/>
              </a:rPr>
              <a:t>EN EL ÁREA DE CARDIOLOGÍA</a:t>
            </a:r>
          </a:p>
          <a:p>
            <a:pPr marL="0" lvl="0" indent="0" algn="ctr">
              <a:lnSpc>
                <a:spcPts val="6910"/>
              </a:lnSpc>
              <a:spcBef>
                <a:spcPct val="0"/>
              </a:spcBef>
            </a:pPr>
            <a:endParaRPr lang="en-US" sz="4936">
              <a:solidFill>
                <a:srgbClr val="1F4A7A"/>
              </a:solidFill>
              <a:latin typeface="Cocomat Pro Heavy"/>
              <a:ea typeface="Cocomat Pro Heavy"/>
              <a:cs typeface="Cocomat Pro Heavy"/>
              <a:sym typeface="Cocomat Pro Heavy"/>
            </a:endParaRPr>
          </a:p>
        </p:txBody>
      </p:sp>
      <p:sp>
        <p:nvSpPr>
          <p:cNvPr id="10" name="Freeform 10"/>
          <p:cNvSpPr/>
          <p:nvPr/>
        </p:nvSpPr>
        <p:spPr>
          <a:xfrm>
            <a:off x="-18436591" y="-3534532"/>
            <a:ext cx="22473900" cy="7069063"/>
          </a:xfrm>
          <a:custGeom>
            <a:avLst/>
            <a:gdLst/>
            <a:ahLst/>
            <a:cxnLst/>
            <a:rect l="l" t="t" r="r" b="b"/>
            <a:pathLst>
              <a:path w="22473900" h="7069063">
                <a:moveTo>
                  <a:pt x="0" y="0"/>
                </a:moveTo>
                <a:lnTo>
                  <a:pt x="22473900" y="0"/>
                </a:lnTo>
                <a:lnTo>
                  <a:pt x="22473900" y="7069064"/>
                </a:lnTo>
                <a:lnTo>
                  <a:pt x="0" y="7069064"/>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11" name="Freeform 11"/>
          <p:cNvSpPr/>
          <p:nvPr/>
        </p:nvSpPr>
        <p:spPr>
          <a:xfrm>
            <a:off x="1232012" y="3747557"/>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2" name="Freeform 12"/>
          <p:cNvSpPr/>
          <p:nvPr/>
        </p:nvSpPr>
        <p:spPr>
          <a:xfrm>
            <a:off x="13352428" y="4074203"/>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3" name="TextBox 13"/>
          <p:cNvSpPr txBox="1"/>
          <p:nvPr/>
        </p:nvSpPr>
        <p:spPr>
          <a:xfrm>
            <a:off x="5849444" y="4631944"/>
            <a:ext cx="5755029" cy="806721"/>
          </a:xfrm>
          <a:prstGeom prst="rect">
            <a:avLst/>
          </a:prstGeom>
        </p:spPr>
        <p:txBody>
          <a:bodyPr lIns="0" tIns="0" rIns="0" bIns="0" rtlCol="0" anchor="t">
            <a:spAutoFit/>
          </a:bodyPr>
          <a:lstStyle/>
          <a:p>
            <a:pPr algn="ctr">
              <a:lnSpc>
                <a:spcPts val="3239"/>
              </a:lnSpc>
            </a:pPr>
            <a:r>
              <a:rPr lang="en-US" sz="2313">
                <a:solidFill>
                  <a:srgbClr val="000000"/>
                </a:solidFill>
                <a:latin typeface="Open Sans Light"/>
                <a:ea typeface="Open Sans Light"/>
                <a:cs typeface="Open Sans Light"/>
                <a:sym typeface="Open Sans Light"/>
              </a:rPr>
              <a:t>Incluir más datos clínicos </a:t>
            </a:r>
          </a:p>
          <a:p>
            <a:pPr algn="ctr">
              <a:lnSpc>
                <a:spcPts val="3239"/>
              </a:lnSpc>
              <a:spcBef>
                <a:spcPct val="0"/>
              </a:spcBef>
            </a:pPr>
            <a:r>
              <a:rPr lang="en-US" sz="2313">
                <a:solidFill>
                  <a:srgbClr val="000000"/>
                </a:solidFill>
                <a:latin typeface="Open Sans Light"/>
                <a:ea typeface="Open Sans Light"/>
                <a:cs typeface="Open Sans Light"/>
                <a:sym typeface="Open Sans Light"/>
              </a:rPr>
              <a:t>para mejorar la precisión del modelo.</a:t>
            </a:r>
          </a:p>
        </p:txBody>
      </p:sp>
      <p:sp>
        <p:nvSpPr>
          <p:cNvPr id="14" name="TextBox 14"/>
          <p:cNvSpPr txBox="1"/>
          <p:nvPr/>
        </p:nvSpPr>
        <p:spPr>
          <a:xfrm>
            <a:off x="6310717" y="6911107"/>
            <a:ext cx="5401176" cy="1215656"/>
          </a:xfrm>
          <a:prstGeom prst="rect">
            <a:avLst/>
          </a:prstGeom>
        </p:spPr>
        <p:txBody>
          <a:bodyPr lIns="0" tIns="0" rIns="0" bIns="0" rtlCol="0" anchor="t">
            <a:spAutoFit/>
          </a:bodyPr>
          <a:lstStyle/>
          <a:p>
            <a:pPr algn="ctr">
              <a:lnSpc>
                <a:spcPts val="3239"/>
              </a:lnSpc>
              <a:spcBef>
                <a:spcPct val="0"/>
              </a:spcBef>
            </a:pPr>
            <a:r>
              <a:rPr lang="en-US" sz="2313">
                <a:solidFill>
                  <a:srgbClr val="000000"/>
                </a:solidFill>
                <a:latin typeface="Open Sans Light"/>
                <a:ea typeface="Open Sans Light"/>
                <a:cs typeface="Open Sans Light"/>
                <a:sym typeface="Open Sans Light"/>
              </a:rPr>
              <a:t>Investigar el uso de algoritmos más sofisticados para perfeccionar las predicciones.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308764" y="5143500"/>
            <a:ext cx="28212405" cy="8874084"/>
          </a:xfrm>
          <a:custGeom>
            <a:avLst/>
            <a:gdLst/>
            <a:ahLst/>
            <a:cxnLst/>
            <a:rect l="l" t="t" r="r" b="b"/>
            <a:pathLst>
              <a:path w="28212405" h="8874084">
                <a:moveTo>
                  <a:pt x="0" y="0"/>
                </a:moveTo>
                <a:lnTo>
                  <a:pt x="28212404" y="0"/>
                </a:lnTo>
                <a:lnTo>
                  <a:pt x="28212404" y="8874084"/>
                </a:lnTo>
                <a:lnTo>
                  <a:pt x="0" y="8874084"/>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761606" y="2030285"/>
            <a:ext cx="8038051" cy="7228015"/>
          </a:xfrm>
          <a:custGeom>
            <a:avLst/>
            <a:gdLst/>
            <a:ahLst/>
            <a:cxnLst/>
            <a:rect l="l" t="t" r="r" b="b"/>
            <a:pathLst>
              <a:path w="8038051" h="7228015">
                <a:moveTo>
                  <a:pt x="0" y="0"/>
                </a:moveTo>
                <a:lnTo>
                  <a:pt x="8038051" y="0"/>
                </a:lnTo>
                <a:lnTo>
                  <a:pt x="8038051" y="7228015"/>
                </a:lnTo>
                <a:lnTo>
                  <a:pt x="0" y="7228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a:off x="12912371" y="0"/>
            <a:ext cx="5375629" cy="4114800"/>
          </a:xfrm>
          <a:custGeom>
            <a:avLst/>
            <a:gdLst/>
            <a:ahLst/>
            <a:cxnLst/>
            <a:rect l="l" t="t" r="r" b="b"/>
            <a:pathLst>
              <a:path w="5375629" h="4114800">
                <a:moveTo>
                  <a:pt x="0" y="0"/>
                </a:moveTo>
                <a:lnTo>
                  <a:pt x="5375629" y="0"/>
                </a:lnTo>
                <a:lnTo>
                  <a:pt x="53756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TextBox 5"/>
          <p:cNvSpPr txBox="1"/>
          <p:nvPr/>
        </p:nvSpPr>
        <p:spPr>
          <a:xfrm>
            <a:off x="9557394" y="4142079"/>
            <a:ext cx="8170108" cy="1212432"/>
          </a:xfrm>
          <a:prstGeom prst="rect">
            <a:avLst/>
          </a:prstGeom>
        </p:spPr>
        <p:txBody>
          <a:bodyPr lIns="0" tIns="0" rIns="0" bIns="0" rtlCol="0" anchor="t">
            <a:spAutoFit/>
          </a:bodyPr>
          <a:lstStyle/>
          <a:p>
            <a:pPr marL="0" lvl="0" indent="0" algn="l">
              <a:lnSpc>
                <a:spcPts val="9898"/>
              </a:lnSpc>
              <a:spcBef>
                <a:spcPct val="0"/>
              </a:spcBef>
            </a:pPr>
            <a:r>
              <a:rPr lang="en-US" sz="7070">
                <a:solidFill>
                  <a:srgbClr val="45467E"/>
                </a:solidFill>
                <a:latin typeface="Cocomat Pro Heavy"/>
                <a:ea typeface="Cocomat Pro Heavy"/>
                <a:cs typeface="Cocomat Pro Heavy"/>
                <a:sym typeface="Cocomat Pro Heavy"/>
              </a:rPr>
              <a:t>¡GRACIAS!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735272" y="-889902"/>
            <a:ext cx="4991149" cy="7541571"/>
          </a:xfrm>
          <a:custGeom>
            <a:avLst/>
            <a:gdLst/>
            <a:ahLst/>
            <a:cxnLst/>
            <a:rect l="l" t="t" r="r" b="b"/>
            <a:pathLst>
              <a:path w="4991149" h="7541571">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12310788" y="2064821"/>
            <a:ext cx="5352917" cy="4447381"/>
          </a:xfrm>
          <a:custGeom>
            <a:avLst/>
            <a:gdLst/>
            <a:ahLst/>
            <a:cxnLst/>
            <a:rect l="l" t="t" r="r" b="b"/>
            <a:pathLst>
              <a:path w="5352917" h="4447381">
                <a:moveTo>
                  <a:pt x="0" y="0"/>
                </a:moveTo>
                <a:lnTo>
                  <a:pt x="5352916" y="0"/>
                </a:lnTo>
                <a:lnTo>
                  <a:pt x="5352916" y="4447382"/>
                </a:lnTo>
                <a:lnTo>
                  <a:pt x="0" y="4447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2405766" y="3008996"/>
            <a:ext cx="1850112" cy="5916002"/>
          </a:xfrm>
          <a:prstGeom prst="rect">
            <a:avLst/>
          </a:prstGeom>
        </p:spPr>
        <p:txBody>
          <a:bodyPr lIns="0" tIns="0" rIns="0" bIns="0" rtlCol="0" anchor="t">
            <a:spAutoFit/>
          </a:bodyPr>
          <a:lstStyle/>
          <a:p>
            <a:pPr algn="ctr">
              <a:lnSpc>
                <a:spcPts val="7746"/>
              </a:lnSpc>
            </a:pPr>
            <a:r>
              <a:rPr lang="en-US" sz="5532">
                <a:solidFill>
                  <a:srgbClr val="05066D"/>
                </a:solidFill>
                <a:latin typeface="Cocomat Pro Heavy"/>
                <a:ea typeface="Cocomat Pro Heavy"/>
                <a:cs typeface="Cocomat Pro Heavy"/>
                <a:sym typeface="Cocomat Pro Heavy"/>
              </a:rPr>
              <a:t>1</a:t>
            </a:r>
          </a:p>
          <a:p>
            <a:pPr algn="ctr">
              <a:lnSpc>
                <a:spcPts val="7746"/>
              </a:lnSpc>
            </a:pPr>
            <a:r>
              <a:rPr lang="en-US" sz="5532">
                <a:solidFill>
                  <a:srgbClr val="05066D"/>
                </a:solidFill>
                <a:latin typeface="Cocomat Pro Heavy"/>
                <a:ea typeface="Cocomat Pro Heavy"/>
                <a:cs typeface="Cocomat Pro Heavy"/>
                <a:sym typeface="Cocomat Pro Heavy"/>
              </a:rPr>
              <a:t>2</a:t>
            </a:r>
          </a:p>
          <a:p>
            <a:pPr algn="ctr">
              <a:lnSpc>
                <a:spcPts val="7746"/>
              </a:lnSpc>
            </a:pPr>
            <a:r>
              <a:rPr lang="en-US" sz="5532">
                <a:solidFill>
                  <a:srgbClr val="05066D"/>
                </a:solidFill>
                <a:latin typeface="Cocomat Pro Heavy"/>
                <a:ea typeface="Cocomat Pro Heavy"/>
                <a:cs typeface="Cocomat Pro Heavy"/>
                <a:sym typeface="Cocomat Pro Heavy"/>
              </a:rPr>
              <a:t>3</a:t>
            </a:r>
          </a:p>
          <a:p>
            <a:pPr algn="ctr">
              <a:lnSpc>
                <a:spcPts val="7746"/>
              </a:lnSpc>
            </a:pPr>
            <a:r>
              <a:rPr lang="en-US" sz="5532">
                <a:solidFill>
                  <a:srgbClr val="05066D"/>
                </a:solidFill>
                <a:latin typeface="Cocomat Pro Heavy"/>
                <a:ea typeface="Cocomat Pro Heavy"/>
                <a:cs typeface="Cocomat Pro Heavy"/>
                <a:sym typeface="Cocomat Pro Heavy"/>
              </a:rPr>
              <a:t>4</a:t>
            </a:r>
          </a:p>
          <a:p>
            <a:pPr algn="ctr">
              <a:lnSpc>
                <a:spcPts val="7746"/>
              </a:lnSpc>
            </a:pPr>
            <a:r>
              <a:rPr lang="en-US" sz="5532">
                <a:solidFill>
                  <a:srgbClr val="05066D"/>
                </a:solidFill>
                <a:latin typeface="Cocomat Pro Heavy"/>
                <a:ea typeface="Cocomat Pro Heavy"/>
                <a:cs typeface="Cocomat Pro Heavy"/>
                <a:sym typeface="Cocomat Pro Heavy"/>
              </a:rPr>
              <a:t>5</a:t>
            </a:r>
          </a:p>
          <a:p>
            <a:pPr algn="ctr">
              <a:lnSpc>
                <a:spcPts val="7746"/>
              </a:lnSpc>
            </a:pPr>
            <a:r>
              <a:rPr lang="en-US" sz="5532">
                <a:solidFill>
                  <a:srgbClr val="05066D"/>
                </a:solidFill>
                <a:latin typeface="Cocomat Pro Heavy"/>
                <a:ea typeface="Cocomat Pro Heavy"/>
                <a:cs typeface="Cocomat Pro Heavy"/>
                <a:sym typeface="Cocomat Pro Heavy"/>
              </a:rPr>
              <a:t>6</a:t>
            </a:r>
          </a:p>
        </p:txBody>
      </p:sp>
      <p:sp>
        <p:nvSpPr>
          <p:cNvPr id="5" name="TextBox 5"/>
          <p:cNvSpPr txBox="1"/>
          <p:nvPr/>
        </p:nvSpPr>
        <p:spPr>
          <a:xfrm>
            <a:off x="3610415" y="3204766"/>
            <a:ext cx="9235777" cy="397946"/>
          </a:xfrm>
          <a:prstGeom prst="rect">
            <a:avLst/>
          </a:prstGeom>
        </p:spPr>
        <p:txBody>
          <a:bodyPr lIns="0" tIns="0" rIns="0" bIns="0" rtlCol="0" anchor="t">
            <a:spAutoFit/>
          </a:bodyPr>
          <a:lstStyle/>
          <a:p>
            <a:pPr algn="ctr">
              <a:lnSpc>
                <a:spcPts val="3265"/>
              </a:lnSpc>
            </a:pPr>
            <a:r>
              <a:rPr lang="en-US" sz="2332">
                <a:solidFill>
                  <a:srgbClr val="000000"/>
                </a:solidFill>
                <a:latin typeface="Montserrat Medium"/>
                <a:ea typeface="Montserrat Medium"/>
                <a:cs typeface="Montserrat Medium"/>
                <a:sym typeface="Montserrat Medium"/>
              </a:rPr>
              <a:t>Introducción al Proyecto de Predicción de Fallos Cardíacos</a:t>
            </a:r>
          </a:p>
        </p:txBody>
      </p:sp>
      <p:sp>
        <p:nvSpPr>
          <p:cNvPr id="6" name="TextBox 6"/>
          <p:cNvSpPr txBox="1"/>
          <p:nvPr/>
        </p:nvSpPr>
        <p:spPr>
          <a:xfrm>
            <a:off x="4255877" y="1104443"/>
            <a:ext cx="8550780" cy="1335801"/>
          </a:xfrm>
          <a:prstGeom prst="rect">
            <a:avLst/>
          </a:prstGeom>
        </p:spPr>
        <p:txBody>
          <a:bodyPr lIns="0" tIns="0" rIns="0" bIns="0" rtlCol="0" anchor="t">
            <a:spAutoFit/>
          </a:bodyPr>
          <a:lstStyle/>
          <a:p>
            <a:pPr marL="0" lvl="0" indent="0" algn="l">
              <a:lnSpc>
                <a:spcPts val="10898"/>
              </a:lnSpc>
              <a:spcBef>
                <a:spcPct val="0"/>
              </a:spcBef>
            </a:pPr>
            <a:r>
              <a:rPr lang="en-US" sz="7784">
                <a:solidFill>
                  <a:srgbClr val="05066D"/>
                </a:solidFill>
                <a:latin typeface="Cocomat Pro Heavy"/>
                <a:ea typeface="Cocomat Pro Heavy"/>
                <a:cs typeface="Cocomat Pro Heavy"/>
                <a:sym typeface="Cocomat Pro Heavy"/>
              </a:rPr>
              <a:t>CONTENIDO</a:t>
            </a:r>
          </a:p>
        </p:txBody>
      </p:sp>
      <p:sp>
        <p:nvSpPr>
          <p:cNvPr id="7" name="TextBox 7"/>
          <p:cNvSpPr txBox="1"/>
          <p:nvPr/>
        </p:nvSpPr>
        <p:spPr>
          <a:xfrm>
            <a:off x="3882125" y="4228121"/>
            <a:ext cx="8776855"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Importancia de la Identificación Temprana </a:t>
            </a:r>
          </a:p>
        </p:txBody>
      </p:sp>
      <p:sp>
        <p:nvSpPr>
          <p:cNvPr id="8" name="TextBox 8"/>
          <p:cNvSpPr txBox="1"/>
          <p:nvPr/>
        </p:nvSpPr>
        <p:spPr>
          <a:xfrm>
            <a:off x="3861642" y="5251477"/>
            <a:ext cx="8044742"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Desarrollo del Modelo Predictivo </a:t>
            </a:r>
          </a:p>
        </p:txBody>
      </p:sp>
      <p:sp>
        <p:nvSpPr>
          <p:cNvPr id="9" name="TextBox 9"/>
          <p:cNvSpPr txBox="1"/>
          <p:nvPr/>
        </p:nvSpPr>
        <p:spPr>
          <a:xfrm>
            <a:off x="3921659" y="6253723"/>
            <a:ext cx="8945016"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Datos relevantes del EDA</a:t>
            </a:r>
          </a:p>
        </p:txBody>
      </p:sp>
      <p:sp>
        <p:nvSpPr>
          <p:cNvPr id="10" name="TextBox 10"/>
          <p:cNvSpPr txBox="1"/>
          <p:nvPr/>
        </p:nvSpPr>
        <p:spPr>
          <a:xfrm>
            <a:off x="3921659" y="7280320"/>
            <a:ext cx="8924533"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Split y modelado</a:t>
            </a:r>
          </a:p>
        </p:txBody>
      </p:sp>
      <p:sp>
        <p:nvSpPr>
          <p:cNvPr id="11" name="TextBox 11"/>
          <p:cNvSpPr txBox="1"/>
          <p:nvPr/>
        </p:nvSpPr>
        <p:spPr>
          <a:xfrm>
            <a:off x="3861642" y="8185447"/>
            <a:ext cx="8945016"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Prueba del predictor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930093" y="5625717"/>
            <a:ext cx="22473900" cy="7069063"/>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3" name="Group 3"/>
          <p:cNvGrpSpPr/>
          <p:nvPr/>
        </p:nvGrpSpPr>
        <p:grpSpPr>
          <a:xfrm>
            <a:off x="1539527" y="3411023"/>
            <a:ext cx="1953145" cy="195314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txBody>
            <a:bodyPr/>
            <a:lstStyle/>
            <a:p>
              <a:endParaRPr lang="es-ES"/>
            </a:p>
          </p:txBody>
        </p:sp>
        <p:sp>
          <p:nvSpPr>
            <p:cNvPr id="5" name="TextBox 5"/>
            <p:cNvSpPr txBox="1"/>
            <p:nvPr/>
          </p:nvSpPr>
          <p:spPr>
            <a:xfrm>
              <a:off x="76200" y="-66675"/>
              <a:ext cx="660400" cy="80327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6" name="Freeform 6"/>
          <p:cNvSpPr/>
          <p:nvPr/>
        </p:nvSpPr>
        <p:spPr>
          <a:xfrm>
            <a:off x="1834756" y="3847914"/>
            <a:ext cx="1362686" cy="1079361"/>
          </a:xfrm>
          <a:custGeom>
            <a:avLst/>
            <a:gdLst/>
            <a:ahLst/>
            <a:cxnLst/>
            <a:rect l="l" t="t" r="r" b="b"/>
            <a:pathLst>
              <a:path w="1362686" h="1079361">
                <a:moveTo>
                  <a:pt x="0" y="0"/>
                </a:moveTo>
                <a:lnTo>
                  <a:pt x="1362686" y="0"/>
                </a:lnTo>
                <a:lnTo>
                  <a:pt x="1362686" y="1079362"/>
                </a:lnTo>
                <a:lnTo>
                  <a:pt x="0" y="1079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7" name="Group 7"/>
          <p:cNvGrpSpPr/>
          <p:nvPr/>
        </p:nvGrpSpPr>
        <p:grpSpPr>
          <a:xfrm>
            <a:off x="1539527" y="5786120"/>
            <a:ext cx="1953145" cy="19531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txBody>
            <a:bodyPr/>
            <a:lstStyle/>
            <a:p>
              <a:endParaRPr lang="es-ES"/>
            </a:p>
          </p:txBody>
        </p:sp>
        <p:sp>
          <p:nvSpPr>
            <p:cNvPr id="9" name="TextBox 9"/>
            <p:cNvSpPr txBox="1"/>
            <p:nvPr/>
          </p:nvSpPr>
          <p:spPr>
            <a:xfrm>
              <a:off x="76200" y="-66675"/>
              <a:ext cx="660400" cy="80327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10" name="Freeform 10"/>
          <p:cNvSpPr/>
          <p:nvPr/>
        </p:nvSpPr>
        <p:spPr>
          <a:xfrm>
            <a:off x="2012219" y="6354767"/>
            <a:ext cx="1185223" cy="963487"/>
          </a:xfrm>
          <a:custGeom>
            <a:avLst/>
            <a:gdLst/>
            <a:ahLst/>
            <a:cxnLst/>
            <a:rect l="l" t="t" r="r" b="b"/>
            <a:pathLst>
              <a:path w="1185223" h="963487">
                <a:moveTo>
                  <a:pt x="0" y="0"/>
                </a:moveTo>
                <a:lnTo>
                  <a:pt x="1185223" y="0"/>
                </a:lnTo>
                <a:lnTo>
                  <a:pt x="1185223" y="963488"/>
                </a:lnTo>
                <a:lnTo>
                  <a:pt x="0" y="963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1" name="TextBox 11"/>
          <p:cNvSpPr txBox="1"/>
          <p:nvPr/>
        </p:nvSpPr>
        <p:spPr>
          <a:xfrm>
            <a:off x="1710938" y="1560954"/>
            <a:ext cx="11235803" cy="1295391"/>
          </a:xfrm>
          <a:prstGeom prst="rect">
            <a:avLst/>
          </a:prstGeom>
        </p:spPr>
        <p:txBody>
          <a:bodyPr lIns="0" tIns="0" rIns="0" bIns="0" rtlCol="0" anchor="t">
            <a:spAutoFit/>
          </a:bodyPr>
          <a:lstStyle/>
          <a:p>
            <a:pPr marL="0" lvl="0" indent="0" algn="l">
              <a:lnSpc>
                <a:spcPts val="10599"/>
              </a:lnSpc>
              <a:spcBef>
                <a:spcPct val="0"/>
              </a:spcBef>
            </a:pPr>
            <a:r>
              <a:rPr lang="en-US" sz="7570">
                <a:solidFill>
                  <a:srgbClr val="05066D"/>
                </a:solidFill>
                <a:latin typeface="Cocomat Pro Heavy"/>
                <a:ea typeface="Cocomat Pro Heavy"/>
                <a:cs typeface="Cocomat Pro Heavy"/>
                <a:sym typeface="Cocomat Pro Heavy"/>
              </a:rPr>
              <a:t>INTRODUCCIÓN</a:t>
            </a:r>
          </a:p>
        </p:txBody>
      </p:sp>
      <p:sp>
        <p:nvSpPr>
          <p:cNvPr id="12" name="TextBox 12"/>
          <p:cNvSpPr txBox="1"/>
          <p:nvPr/>
        </p:nvSpPr>
        <p:spPr>
          <a:xfrm>
            <a:off x="3908970" y="4580508"/>
            <a:ext cx="11463413" cy="1774259"/>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En esta presentación, exploraremos cómo el uso de Machine Learning puede ayudarnos a desarrollar un modelo predictivo para la detección temprana de problemas cardíacos.</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3063541" y="3490663"/>
            <a:ext cx="5224459" cy="7227823"/>
          </a:xfrm>
          <a:custGeom>
            <a:avLst/>
            <a:gdLst/>
            <a:ahLst/>
            <a:cxnLst/>
            <a:rect l="l" t="t" r="r" b="b"/>
            <a:pathLst>
              <a:path w="5224459" h="7227823">
                <a:moveTo>
                  <a:pt x="0" y="0"/>
                </a:moveTo>
                <a:lnTo>
                  <a:pt x="5224459" y="0"/>
                </a:lnTo>
                <a:lnTo>
                  <a:pt x="5224459" y="7227822"/>
                </a:lnTo>
                <a:lnTo>
                  <a:pt x="0" y="7227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3" name="Group 3"/>
          <p:cNvGrpSpPr/>
          <p:nvPr/>
        </p:nvGrpSpPr>
        <p:grpSpPr>
          <a:xfrm>
            <a:off x="-3095131" y="2376995"/>
            <a:ext cx="7956059" cy="1868396"/>
            <a:chOff x="0" y="0"/>
            <a:chExt cx="1268996" cy="298010"/>
          </a:xfrm>
        </p:grpSpPr>
        <p:sp>
          <p:nvSpPr>
            <p:cNvPr id="4" name="Freeform 4"/>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5" name="TextBox 5"/>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6" name="TextBox 6"/>
          <p:cNvSpPr txBox="1"/>
          <p:nvPr/>
        </p:nvSpPr>
        <p:spPr>
          <a:xfrm>
            <a:off x="899868" y="233509"/>
            <a:ext cx="16166299" cy="2048048"/>
          </a:xfrm>
          <a:prstGeom prst="rect">
            <a:avLst/>
          </a:prstGeom>
        </p:spPr>
        <p:txBody>
          <a:bodyPr lIns="0" tIns="0" rIns="0" bIns="0" rtlCol="0" anchor="t">
            <a:spAutoFit/>
          </a:bodyPr>
          <a:lstStyle/>
          <a:p>
            <a:pPr algn="ctr">
              <a:lnSpc>
                <a:spcPts val="8090"/>
              </a:lnSpc>
            </a:pPr>
            <a:r>
              <a:rPr lang="en-US" sz="5778">
                <a:solidFill>
                  <a:srgbClr val="05066D"/>
                </a:solidFill>
                <a:latin typeface="Cocomat Pro Heavy"/>
                <a:ea typeface="Cocomat Pro Heavy"/>
                <a:cs typeface="Cocomat Pro Heavy"/>
                <a:sym typeface="Cocomat Pro Heavy"/>
              </a:rPr>
              <a:t>IMPORTANCIA</a:t>
            </a:r>
          </a:p>
          <a:p>
            <a:pPr marL="0" lvl="0" indent="0" algn="ctr">
              <a:lnSpc>
                <a:spcPts val="8090"/>
              </a:lnSpc>
              <a:spcBef>
                <a:spcPct val="0"/>
              </a:spcBef>
            </a:pPr>
            <a:r>
              <a:rPr lang="en-US" sz="5778">
                <a:solidFill>
                  <a:srgbClr val="05066D"/>
                </a:solidFill>
                <a:latin typeface="Cocomat Pro Heavy"/>
                <a:ea typeface="Cocomat Pro Heavy"/>
                <a:cs typeface="Cocomat Pro Heavy"/>
                <a:sym typeface="Cocomat Pro Heavy"/>
              </a:rPr>
              <a:t>DE LA IDENTIFICACIÓN TEMPRANA</a:t>
            </a:r>
          </a:p>
        </p:txBody>
      </p:sp>
      <p:sp>
        <p:nvSpPr>
          <p:cNvPr id="7" name="TextBox 7"/>
          <p:cNvSpPr txBox="1"/>
          <p:nvPr/>
        </p:nvSpPr>
        <p:spPr>
          <a:xfrm>
            <a:off x="4954603" y="3443038"/>
            <a:ext cx="8408927" cy="1326437"/>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Identificar síntomas tempranos puede salvar vidas</a:t>
            </a:r>
          </a:p>
          <a:p>
            <a:pPr algn="l">
              <a:lnSpc>
                <a:spcPts val="3563"/>
              </a:lnSpc>
            </a:pPr>
            <a:r>
              <a:rPr lang="en-US" sz="2545">
                <a:solidFill>
                  <a:srgbClr val="000000"/>
                </a:solidFill>
                <a:latin typeface="Montserrat"/>
                <a:ea typeface="Montserrat"/>
                <a:cs typeface="Montserrat"/>
                <a:sym typeface="Montserrat"/>
              </a:rPr>
              <a:t>y mejorar el bienestar de la población.</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
        <p:nvSpPr>
          <p:cNvPr id="8" name="TextBox 8"/>
          <p:cNvSpPr txBox="1"/>
          <p:nvPr/>
        </p:nvSpPr>
        <p:spPr>
          <a:xfrm>
            <a:off x="4954603" y="2856566"/>
            <a:ext cx="9098007" cy="905444"/>
          </a:xfrm>
          <a:prstGeom prst="rect">
            <a:avLst/>
          </a:prstGeom>
        </p:spPr>
        <p:txBody>
          <a:bodyPr lIns="0" tIns="0" rIns="0" bIns="0" rtlCol="0" anchor="t">
            <a:spAutoFit/>
          </a:bodyPr>
          <a:lstStyle/>
          <a:p>
            <a:pPr algn="l">
              <a:lnSpc>
                <a:spcPts val="3853"/>
              </a:lnSpc>
            </a:pPr>
            <a:r>
              <a:rPr lang="en-US" sz="2752">
                <a:solidFill>
                  <a:srgbClr val="1F2B5B"/>
                </a:solidFill>
                <a:latin typeface="Montserrat Classic Bold"/>
                <a:ea typeface="Montserrat Classic Bold"/>
                <a:cs typeface="Montserrat Classic Bold"/>
                <a:sym typeface="Montserrat Classic Bold"/>
              </a:rPr>
              <a:t>RIESGOS DE LA ENFERMEDAD CARDÍACA</a:t>
            </a:r>
          </a:p>
          <a:p>
            <a:pPr algn="l">
              <a:lnSpc>
                <a:spcPts val="3433"/>
              </a:lnSpc>
              <a:spcBef>
                <a:spcPct val="0"/>
              </a:spcBef>
            </a:pPr>
            <a:endParaRPr lang="en-US" sz="2752">
              <a:solidFill>
                <a:srgbClr val="1F2B5B"/>
              </a:solidFill>
              <a:latin typeface="Montserrat Classic Bold"/>
              <a:ea typeface="Montserrat Classic Bold"/>
              <a:cs typeface="Montserrat Classic Bold"/>
              <a:sym typeface="Montserrat Classic Bold"/>
            </a:endParaRPr>
          </a:p>
        </p:txBody>
      </p:sp>
      <p:sp>
        <p:nvSpPr>
          <p:cNvPr id="9" name="TextBox 9"/>
          <p:cNvSpPr txBox="1"/>
          <p:nvPr/>
        </p:nvSpPr>
        <p:spPr>
          <a:xfrm>
            <a:off x="2707064" y="2344617"/>
            <a:ext cx="1421591" cy="1627923"/>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01</a:t>
            </a:r>
          </a:p>
        </p:txBody>
      </p:sp>
      <p:grpSp>
        <p:nvGrpSpPr>
          <p:cNvPr id="10" name="Group 10"/>
          <p:cNvGrpSpPr/>
          <p:nvPr/>
        </p:nvGrpSpPr>
        <p:grpSpPr>
          <a:xfrm>
            <a:off x="-3978030" y="4439265"/>
            <a:ext cx="7956059" cy="1868396"/>
            <a:chOff x="0" y="0"/>
            <a:chExt cx="1268996" cy="298010"/>
          </a:xfrm>
        </p:grpSpPr>
        <p:sp>
          <p:nvSpPr>
            <p:cNvPr id="11" name="Freeform 11"/>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12" name="TextBox 12"/>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13" name="TextBox 13"/>
          <p:cNvSpPr txBox="1"/>
          <p:nvPr/>
        </p:nvSpPr>
        <p:spPr>
          <a:xfrm>
            <a:off x="4128655" y="5325838"/>
            <a:ext cx="9591459" cy="1326437"/>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Intervenir a tiempo puede prevenir complicaciones graves</a:t>
            </a:r>
          </a:p>
          <a:p>
            <a:pPr algn="l">
              <a:lnSpc>
                <a:spcPts val="3563"/>
              </a:lnSpc>
            </a:pPr>
            <a:r>
              <a:rPr lang="en-US" sz="2545">
                <a:solidFill>
                  <a:srgbClr val="000000"/>
                </a:solidFill>
                <a:latin typeface="Montserrat"/>
                <a:ea typeface="Montserrat"/>
                <a:cs typeface="Montserrat"/>
                <a:sym typeface="Montserrat"/>
              </a:rPr>
              <a:t>y disminuir los gastos en tratamientos avanzados.</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
        <p:nvSpPr>
          <p:cNvPr id="14" name="TextBox 14"/>
          <p:cNvSpPr txBox="1"/>
          <p:nvPr/>
        </p:nvSpPr>
        <p:spPr>
          <a:xfrm>
            <a:off x="4128655" y="4807575"/>
            <a:ext cx="8592502" cy="852170"/>
          </a:xfrm>
          <a:prstGeom prst="rect">
            <a:avLst/>
          </a:prstGeom>
        </p:spPr>
        <p:txBody>
          <a:bodyPr lIns="0" tIns="0" rIns="0" bIns="0" rtlCol="0" anchor="t">
            <a:spAutoFit/>
          </a:bodyPr>
          <a:lstStyle/>
          <a:p>
            <a:pPr algn="l">
              <a:lnSpc>
                <a:spcPts val="3430"/>
              </a:lnSpc>
            </a:pPr>
            <a:r>
              <a:rPr lang="en-US" sz="2450">
                <a:solidFill>
                  <a:srgbClr val="1F2B5B"/>
                </a:solidFill>
                <a:latin typeface="Montserrat Classic Bold"/>
                <a:ea typeface="Montserrat Classic Bold"/>
                <a:cs typeface="Montserrat Classic Bold"/>
                <a:sym typeface="Montserrat Classic Bold"/>
              </a:rPr>
              <a:t>PREVENCIÓN Y TRATAMIENTO</a:t>
            </a:r>
          </a:p>
          <a:p>
            <a:pPr algn="l">
              <a:lnSpc>
                <a:spcPts val="3430"/>
              </a:lnSpc>
              <a:spcBef>
                <a:spcPct val="0"/>
              </a:spcBef>
            </a:pPr>
            <a:endParaRPr lang="en-US" sz="2450">
              <a:solidFill>
                <a:srgbClr val="1F2B5B"/>
              </a:solidFill>
              <a:latin typeface="Montserrat Classic Bold"/>
              <a:ea typeface="Montserrat Classic Bold"/>
              <a:cs typeface="Montserrat Classic Bold"/>
              <a:sym typeface="Montserrat Classic Bold"/>
            </a:endParaRPr>
          </a:p>
        </p:txBody>
      </p:sp>
      <p:sp>
        <p:nvSpPr>
          <p:cNvPr id="15" name="TextBox 15"/>
          <p:cNvSpPr txBox="1"/>
          <p:nvPr/>
        </p:nvSpPr>
        <p:spPr>
          <a:xfrm>
            <a:off x="1567725" y="4464251"/>
            <a:ext cx="2088755" cy="1627923"/>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02</a:t>
            </a:r>
          </a:p>
        </p:txBody>
      </p:sp>
      <p:sp>
        <p:nvSpPr>
          <p:cNvPr id="16" name="TextBox 16"/>
          <p:cNvSpPr txBox="1"/>
          <p:nvPr/>
        </p:nvSpPr>
        <p:spPr>
          <a:xfrm>
            <a:off x="3315264" y="6926786"/>
            <a:ext cx="8592502" cy="852170"/>
          </a:xfrm>
          <a:prstGeom prst="rect">
            <a:avLst/>
          </a:prstGeom>
        </p:spPr>
        <p:txBody>
          <a:bodyPr lIns="0" tIns="0" rIns="0" bIns="0" rtlCol="0" anchor="t">
            <a:spAutoFit/>
          </a:bodyPr>
          <a:lstStyle/>
          <a:p>
            <a:pPr algn="l">
              <a:lnSpc>
                <a:spcPts val="3430"/>
              </a:lnSpc>
            </a:pPr>
            <a:r>
              <a:rPr lang="en-US" sz="2450">
                <a:solidFill>
                  <a:srgbClr val="1F2B5B"/>
                </a:solidFill>
                <a:latin typeface="Montserrat Classic Bold"/>
                <a:ea typeface="Montserrat Classic Bold"/>
                <a:cs typeface="Montserrat Classic Bold"/>
                <a:sym typeface="Montserrat Classic Bold"/>
              </a:rPr>
              <a:t>AVANCE EN LA INVESTIGACIÓN MÉDICA</a:t>
            </a:r>
          </a:p>
          <a:p>
            <a:pPr algn="l">
              <a:lnSpc>
                <a:spcPts val="3430"/>
              </a:lnSpc>
              <a:spcBef>
                <a:spcPct val="0"/>
              </a:spcBef>
            </a:pPr>
            <a:endParaRPr lang="en-US" sz="2450">
              <a:solidFill>
                <a:srgbClr val="1F2B5B"/>
              </a:solidFill>
              <a:latin typeface="Montserrat Classic Bold"/>
              <a:ea typeface="Montserrat Classic Bold"/>
              <a:cs typeface="Montserrat Classic Bold"/>
              <a:sym typeface="Montserrat Classic Bold"/>
            </a:endParaRPr>
          </a:p>
        </p:txBody>
      </p:sp>
      <p:grpSp>
        <p:nvGrpSpPr>
          <p:cNvPr id="17" name="Group 17"/>
          <p:cNvGrpSpPr/>
          <p:nvPr/>
        </p:nvGrpSpPr>
        <p:grpSpPr>
          <a:xfrm>
            <a:off x="-4901563" y="6564836"/>
            <a:ext cx="7956059" cy="1868396"/>
            <a:chOff x="0" y="0"/>
            <a:chExt cx="1268996" cy="298010"/>
          </a:xfrm>
        </p:grpSpPr>
        <p:sp>
          <p:nvSpPr>
            <p:cNvPr id="18" name="Freeform 18"/>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19" name="TextBox 19"/>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20" name="TextBox 20"/>
          <p:cNvSpPr txBox="1"/>
          <p:nvPr/>
        </p:nvSpPr>
        <p:spPr>
          <a:xfrm>
            <a:off x="747028" y="6526736"/>
            <a:ext cx="2088755" cy="1627924"/>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03</a:t>
            </a:r>
          </a:p>
        </p:txBody>
      </p:sp>
      <p:sp>
        <p:nvSpPr>
          <p:cNvPr id="21" name="TextBox 21"/>
          <p:cNvSpPr txBox="1"/>
          <p:nvPr/>
        </p:nvSpPr>
        <p:spPr>
          <a:xfrm>
            <a:off x="3315264" y="7451409"/>
            <a:ext cx="9591459" cy="878615"/>
          </a:xfrm>
          <a:prstGeom prst="rect">
            <a:avLst/>
          </a:prstGeom>
        </p:spPr>
        <p:txBody>
          <a:bodyPr lIns="0" tIns="0" rIns="0" bIns="0" rtlCol="0" anchor="t">
            <a:spAutoFit/>
          </a:bodyPr>
          <a:lstStyle/>
          <a:p>
            <a:pPr algn="l">
              <a:lnSpc>
                <a:spcPts val="3563"/>
              </a:lnSpc>
              <a:spcBef>
                <a:spcPct val="0"/>
              </a:spcBef>
            </a:pPr>
            <a:r>
              <a:rPr lang="en-US" sz="2545">
                <a:solidFill>
                  <a:srgbClr val="000000"/>
                </a:solidFill>
                <a:latin typeface="Montserrat"/>
                <a:ea typeface="Montserrat"/>
                <a:cs typeface="Montserrat"/>
                <a:sym typeface="Montserrat"/>
              </a:rPr>
              <a:t>Contribuir al desarrollo de tratamientos más efectivos y personalizados.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TextBox 2"/>
          <p:cNvSpPr txBox="1"/>
          <p:nvPr/>
        </p:nvSpPr>
        <p:spPr>
          <a:xfrm>
            <a:off x="1028700" y="185531"/>
            <a:ext cx="14766693" cy="3092711"/>
          </a:xfrm>
          <a:prstGeom prst="rect">
            <a:avLst/>
          </a:prstGeom>
        </p:spPr>
        <p:txBody>
          <a:bodyPr lIns="0" tIns="0" rIns="0" bIns="0" rtlCol="0" anchor="t">
            <a:spAutoFit/>
          </a:bodyPr>
          <a:lstStyle/>
          <a:p>
            <a:pPr algn="ctr">
              <a:lnSpc>
                <a:spcPts val="8124"/>
              </a:lnSpc>
            </a:pPr>
            <a:r>
              <a:rPr lang="en-US" sz="5803">
                <a:solidFill>
                  <a:srgbClr val="05066D"/>
                </a:solidFill>
                <a:latin typeface="Cocomat Pro Heavy"/>
                <a:ea typeface="Cocomat Pro Heavy"/>
                <a:cs typeface="Cocomat Pro Heavy"/>
                <a:sym typeface="Cocomat Pro Heavy"/>
              </a:rPr>
              <a:t>DESARROLLO</a:t>
            </a:r>
          </a:p>
          <a:p>
            <a:pPr algn="ctr">
              <a:lnSpc>
                <a:spcPts val="8124"/>
              </a:lnSpc>
            </a:pPr>
            <a:r>
              <a:rPr lang="en-US" sz="5803">
                <a:solidFill>
                  <a:srgbClr val="05066D"/>
                </a:solidFill>
                <a:latin typeface="Cocomat Pro Heavy"/>
                <a:ea typeface="Cocomat Pro Heavy"/>
                <a:cs typeface="Cocomat Pro Heavy"/>
                <a:sym typeface="Cocomat Pro Heavy"/>
              </a:rPr>
              <a:t>DEL MODELO PREDICTIVO</a:t>
            </a:r>
          </a:p>
          <a:p>
            <a:pPr marL="0" lvl="0" indent="0" algn="ctr">
              <a:lnSpc>
                <a:spcPts val="8124"/>
              </a:lnSpc>
              <a:spcBef>
                <a:spcPct val="0"/>
              </a:spcBef>
            </a:pPr>
            <a:endParaRPr lang="en-US" sz="5803">
              <a:solidFill>
                <a:srgbClr val="05066D"/>
              </a:solidFill>
              <a:latin typeface="Cocomat Pro Heavy"/>
              <a:ea typeface="Cocomat Pro Heavy"/>
              <a:cs typeface="Cocomat Pro Heavy"/>
              <a:sym typeface="Cocomat Pro Heavy"/>
            </a:endParaRPr>
          </a:p>
        </p:txBody>
      </p:sp>
      <p:grpSp>
        <p:nvGrpSpPr>
          <p:cNvPr id="3" name="Group 3"/>
          <p:cNvGrpSpPr/>
          <p:nvPr/>
        </p:nvGrpSpPr>
        <p:grpSpPr>
          <a:xfrm>
            <a:off x="579791" y="2580678"/>
            <a:ext cx="7265182" cy="2178661"/>
            <a:chOff x="0" y="0"/>
            <a:chExt cx="1118886" cy="335528"/>
          </a:xfrm>
        </p:grpSpPr>
        <p:sp>
          <p:nvSpPr>
            <p:cNvPr id="4" name="Freeform 4"/>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5" name="TextBox 5"/>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6" name="TextBox 6"/>
          <p:cNvSpPr txBox="1"/>
          <p:nvPr/>
        </p:nvSpPr>
        <p:spPr>
          <a:xfrm>
            <a:off x="1828628" y="2713358"/>
            <a:ext cx="4992353"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DATOS Y LIMPIEZA</a:t>
            </a:r>
          </a:p>
        </p:txBody>
      </p:sp>
      <p:grpSp>
        <p:nvGrpSpPr>
          <p:cNvPr id="7" name="Group 7"/>
          <p:cNvGrpSpPr/>
          <p:nvPr/>
        </p:nvGrpSpPr>
        <p:grpSpPr>
          <a:xfrm>
            <a:off x="579791" y="6279805"/>
            <a:ext cx="7265182" cy="2178661"/>
            <a:chOff x="0" y="0"/>
            <a:chExt cx="1118886" cy="335528"/>
          </a:xfrm>
        </p:grpSpPr>
        <p:sp>
          <p:nvSpPr>
            <p:cNvPr id="8" name="Freeform 8"/>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9" name="TextBox 9"/>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10" name="TextBox 10"/>
          <p:cNvSpPr txBox="1"/>
          <p:nvPr/>
        </p:nvSpPr>
        <p:spPr>
          <a:xfrm>
            <a:off x="941045" y="6826116"/>
            <a:ext cx="6767518" cy="1395855"/>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División del dataset preprocesado en train y test.</a:t>
            </a:r>
          </a:p>
          <a:p>
            <a:pPr algn="ctr">
              <a:lnSpc>
                <a:spcPts val="2798"/>
              </a:lnSpc>
              <a:spcBef>
                <a:spcPct val="0"/>
              </a:spcBef>
            </a:pPr>
            <a:r>
              <a:rPr lang="en-US" sz="1999">
                <a:solidFill>
                  <a:srgbClr val="000000"/>
                </a:solidFill>
                <a:latin typeface="Montserrat"/>
                <a:ea typeface="Montserrat"/>
                <a:cs typeface="Montserrat"/>
                <a:sym typeface="Montserrat"/>
              </a:rPr>
              <a:t>Se compararon diversos modelos con sus hiperpárametros por defectos con validación cruzada y el ganador fue Random Forest.</a:t>
            </a:r>
          </a:p>
        </p:txBody>
      </p:sp>
      <p:sp>
        <p:nvSpPr>
          <p:cNvPr id="11" name="TextBox 11"/>
          <p:cNvSpPr txBox="1"/>
          <p:nvPr/>
        </p:nvSpPr>
        <p:spPr>
          <a:xfrm>
            <a:off x="2263493" y="6373072"/>
            <a:ext cx="4462238"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ELECCIÓN DE MODELO</a:t>
            </a:r>
          </a:p>
        </p:txBody>
      </p:sp>
      <p:sp>
        <p:nvSpPr>
          <p:cNvPr id="12" name="Freeform 12"/>
          <p:cNvSpPr/>
          <p:nvPr/>
        </p:nvSpPr>
        <p:spPr>
          <a:xfrm rot="1704061" flipH="1" flipV="1">
            <a:off x="12553818" y="4304537"/>
            <a:ext cx="4991149" cy="7541571"/>
          </a:xfrm>
          <a:custGeom>
            <a:avLst/>
            <a:gdLst/>
            <a:ahLst/>
            <a:cxnLst/>
            <a:rect l="l" t="t" r="r" b="b"/>
            <a:pathLst>
              <a:path w="4991149" h="7541571">
                <a:moveTo>
                  <a:pt x="4991149" y="7541571"/>
                </a:moveTo>
                <a:lnTo>
                  <a:pt x="0" y="7541571"/>
                </a:lnTo>
                <a:lnTo>
                  <a:pt x="0" y="0"/>
                </a:lnTo>
                <a:lnTo>
                  <a:pt x="4991149" y="0"/>
                </a:lnTo>
                <a:lnTo>
                  <a:pt x="4991149" y="7541571"/>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13" name="Group 13"/>
          <p:cNvGrpSpPr/>
          <p:nvPr/>
        </p:nvGrpSpPr>
        <p:grpSpPr>
          <a:xfrm>
            <a:off x="9306973" y="6315320"/>
            <a:ext cx="7265182" cy="2178661"/>
            <a:chOff x="0" y="0"/>
            <a:chExt cx="1118886" cy="335528"/>
          </a:xfrm>
        </p:grpSpPr>
        <p:sp>
          <p:nvSpPr>
            <p:cNvPr id="14" name="Freeform 14"/>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15" name="TextBox 15"/>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16" name="TextBox 16"/>
          <p:cNvSpPr txBox="1"/>
          <p:nvPr/>
        </p:nvSpPr>
        <p:spPr>
          <a:xfrm>
            <a:off x="9668227" y="6869692"/>
            <a:ext cx="6767518" cy="1041341"/>
          </a:xfrm>
          <a:prstGeom prst="rect">
            <a:avLst/>
          </a:prstGeom>
        </p:spPr>
        <p:txBody>
          <a:bodyPr lIns="0" tIns="0" rIns="0" bIns="0" rtlCol="0" anchor="t">
            <a:spAutoFit/>
          </a:bodyPr>
          <a:lstStyle/>
          <a:p>
            <a:pPr algn="ctr">
              <a:lnSpc>
                <a:spcPts val="2798"/>
              </a:lnSpc>
              <a:spcBef>
                <a:spcPct val="0"/>
              </a:spcBef>
            </a:pPr>
            <a:r>
              <a:rPr lang="en-US" sz="1999">
                <a:solidFill>
                  <a:srgbClr val="000000"/>
                </a:solidFill>
                <a:latin typeface="Montserrat"/>
                <a:ea typeface="Montserrat"/>
                <a:cs typeface="Montserrat"/>
                <a:sym typeface="Montserrat"/>
              </a:rPr>
              <a:t>Se mejoraron los hiperparámetros del modelo ganador y se octuvo una precisión del 93 % frente al test.</a:t>
            </a:r>
          </a:p>
        </p:txBody>
      </p:sp>
      <p:sp>
        <p:nvSpPr>
          <p:cNvPr id="17" name="TextBox 17"/>
          <p:cNvSpPr txBox="1"/>
          <p:nvPr/>
        </p:nvSpPr>
        <p:spPr>
          <a:xfrm>
            <a:off x="10743025" y="6417962"/>
            <a:ext cx="5059504"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OPTIMIZACIÓN DEL MODELO</a:t>
            </a:r>
          </a:p>
        </p:txBody>
      </p:sp>
      <p:sp>
        <p:nvSpPr>
          <p:cNvPr id="18" name="Freeform 18"/>
          <p:cNvSpPr/>
          <p:nvPr/>
        </p:nvSpPr>
        <p:spPr>
          <a:xfrm>
            <a:off x="-735272" y="-889902"/>
            <a:ext cx="2630125" cy="3974090"/>
          </a:xfrm>
          <a:custGeom>
            <a:avLst/>
            <a:gdLst/>
            <a:ahLst/>
            <a:cxnLst/>
            <a:rect l="l" t="t" r="r" b="b"/>
            <a:pathLst>
              <a:path w="2630125" h="3974090">
                <a:moveTo>
                  <a:pt x="0" y="0"/>
                </a:moveTo>
                <a:lnTo>
                  <a:pt x="2630126" y="0"/>
                </a:lnTo>
                <a:lnTo>
                  <a:pt x="2630126" y="3974091"/>
                </a:lnTo>
                <a:lnTo>
                  <a:pt x="0" y="3974091"/>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19" name="TextBox 19"/>
          <p:cNvSpPr txBox="1"/>
          <p:nvPr/>
        </p:nvSpPr>
        <p:spPr>
          <a:xfrm>
            <a:off x="5028287" y="2092685"/>
            <a:ext cx="6767518" cy="686827"/>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Análisis de datos y entrenamiento del modelo</a:t>
            </a:r>
          </a:p>
          <a:p>
            <a:pPr algn="ctr">
              <a:lnSpc>
                <a:spcPts val="2798"/>
              </a:lnSpc>
              <a:spcBef>
                <a:spcPct val="0"/>
              </a:spcBef>
            </a:pPr>
            <a:endParaRPr lang="en-US" sz="1999">
              <a:solidFill>
                <a:srgbClr val="000000"/>
              </a:solidFill>
              <a:latin typeface="Montserrat"/>
              <a:ea typeface="Montserrat"/>
              <a:cs typeface="Montserrat"/>
              <a:sym typeface="Montserrat"/>
            </a:endParaRPr>
          </a:p>
        </p:txBody>
      </p:sp>
      <p:grpSp>
        <p:nvGrpSpPr>
          <p:cNvPr id="20" name="Group 20"/>
          <p:cNvGrpSpPr/>
          <p:nvPr/>
        </p:nvGrpSpPr>
        <p:grpSpPr>
          <a:xfrm>
            <a:off x="9144000" y="2580678"/>
            <a:ext cx="7265182" cy="2178661"/>
            <a:chOff x="0" y="0"/>
            <a:chExt cx="1118886" cy="335528"/>
          </a:xfrm>
        </p:grpSpPr>
        <p:sp>
          <p:nvSpPr>
            <p:cNvPr id="21" name="Freeform 21"/>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22" name="TextBox 22"/>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23" name="TextBox 23"/>
          <p:cNvSpPr txBox="1"/>
          <p:nvPr/>
        </p:nvSpPr>
        <p:spPr>
          <a:xfrm>
            <a:off x="9505254" y="3126988"/>
            <a:ext cx="6767518" cy="1041341"/>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Análisis exploratorio del dataset limpio</a:t>
            </a:r>
          </a:p>
          <a:p>
            <a:pPr algn="ctr">
              <a:lnSpc>
                <a:spcPts val="2798"/>
              </a:lnSpc>
            </a:pPr>
            <a:r>
              <a:rPr lang="en-US" sz="1999">
                <a:solidFill>
                  <a:srgbClr val="000000"/>
                </a:solidFill>
                <a:latin typeface="Montserrat"/>
                <a:ea typeface="Montserrat"/>
                <a:cs typeface="Montserrat"/>
                <a:sym typeface="Montserrat"/>
              </a:rPr>
              <a:t>donde se estudió la correlación entre las variables.</a:t>
            </a:r>
          </a:p>
          <a:p>
            <a:pPr algn="ctr">
              <a:lnSpc>
                <a:spcPts val="2798"/>
              </a:lnSpc>
              <a:spcBef>
                <a:spcPct val="0"/>
              </a:spcBef>
            </a:pPr>
            <a:r>
              <a:rPr lang="en-US" sz="1999">
                <a:solidFill>
                  <a:srgbClr val="000000"/>
                </a:solidFill>
                <a:latin typeface="Montserrat"/>
                <a:ea typeface="Montserrat"/>
                <a:cs typeface="Montserrat"/>
                <a:sym typeface="Montserrat"/>
              </a:rPr>
              <a:t>Se decidió contar con todas ellas.</a:t>
            </a:r>
          </a:p>
        </p:txBody>
      </p:sp>
      <p:sp>
        <p:nvSpPr>
          <p:cNvPr id="24" name="TextBox 24"/>
          <p:cNvSpPr txBox="1"/>
          <p:nvPr/>
        </p:nvSpPr>
        <p:spPr>
          <a:xfrm>
            <a:off x="9937217" y="2641984"/>
            <a:ext cx="5349820"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EDA </a:t>
            </a:r>
          </a:p>
        </p:txBody>
      </p:sp>
      <p:sp>
        <p:nvSpPr>
          <p:cNvPr id="25" name="TextBox 25"/>
          <p:cNvSpPr txBox="1"/>
          <p:nvPr/>
        </p:nvSpPr>
        <p:spPr>
          <a:xfrm>
            <a:off x="1077455" y="3173444"/>
            <a:ext cx="6767518" cy="1387499"/>
          </a:xfrm>
          <a:prstGeom prst="rect">
            <a:avLst/>
          </a:prstGeom>
        </p:spPr>
        <p:txBody>
          <a:bodyPr lIns="0" tIns="0" rIns="0" bIns="0" rtlCol="0" anchor="t">
            <a:spAutoFit/>
          </a:bodyPr>
          <a:lstStyle/>
          <a:p>
            <a:pPr algn="l">
              <a:lnSpc>
                <a:spcPts val="2798"/>
              </a:lnSpc>
            </a:pPr>
            <a:r>
              <a:rPr lang="en-US" sz="1999">
                <a:solidFill>
                  <a:srgbClr val="000000"/>
                </a:solidFill>
                <a:latin typeface="Montserrat"/>
                <a:ea typeface="Montserrat"/>
                <a:cs typeface="Montserrat"/>
                <a:sym typeface="Montserrat"/>
              </a:rPr>
              <a:t>Se han usado datasets de Kaggle para realizar el estudio.</a:t>
            </a:r>
          </a:p>
          <a:p>
            <a:pPr algn="l">
              <a:lnSpc>
                <a:spcPts val="2798"/>
              </a:lnSpc>
              <a:spcBef>
                <a:spcPct val="0"/>
              </a:spcBef>
            </a:pPr>
            <a:r>
              <a:rPr lang="en-US" sz="1999">
                <a:solidFill>
                  <a:srgbClr val="000000"/>
                </a:solidFill>
                <a:latin typeface="Montserrat"/>
                <a:ea typeface="Montserrat"/>
                <a:cs typeface="Montserrat"/>
                <a:sym typeface="Montserrat"/>
              </a:rPr>
              <a:t>Se estandarizaron los datos para que coincidieran en ambos datasets y luego se unieron.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1704061" flipH="1" flipV="1">
            <a:off x="13824431" y="5385399"/>
            <a:ext cx="4991149" cy="7541571"/>
          </a:xfrm>
          <a:custGeom>
            <a:avLst/>
            <a:gdLst/>
            <a:ahLst/>
            <a:cxnLst/>
            <a:rect l="l" t="t" r="r" b="b"/>
            <a:pathLst>
              <a:path w="4991149" h="7541571">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704061" flipH="1" flipV="1">
            <a:off x="11603194" y="525483"/>
            <a:ext cx="8220239" cy="12420690"/>
          </a:xfrm>
          <a:custGeom>
            <a:avLst/>
            <a:gdLst/>
            <a:ahLst/>
            <a:cxnLst/>
            <a:rect l="l" t="t" r="r" b="b"/>
            <a:pathLst>
              <a:path w="8220239" h="12420690">
                <a:moveTo>
                  <a:pt x="8220239" y="12420690"/>
                </a:moveTo>
                <a:lnTo>
                  <a:pt x="0" y="12420690"/>
                </a:lnTo>
                <a:lnTo>
                  <a:pt x="0" y="0"/>
                </a:lnTo>
                <a:lnTo>
                  <a:pt x="8220239" y="0"/>
                </a:lnTo>
                <a:lnTo>
                  <a:pt x="8220239" y="1242069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TextBox 4"/>
          <p:cNvSpPr txBox="1"/>
          <p:nvPr/>
        </p:nvSpPr>
        <p:spPr>
          <a:xfrm>
            <a:off x="1396495" y="1439448"/>
            <a:ext cx="12048716" cy="5453355"/>
          </a:xfrm>
          <a:prstGeom prst="rect">
            <a:avLst/>
          </a:prstGeom>
        </p:spPr>
        <p:txBody>
          <a:bodyPr lIns="0" tIns="0" rIns="0" bIns="0" rtlCol="0" anchor="t">
            <a:spAutoFit/>
          </a:bodyPr>
          <a:lstStyle/>
          <a:p>
            <a:pPr algn="l">
              <a:lnSpc>
                <a:spcPts val="14330"/>
              </a:lnSpc>
            </a:pPr>
            <a:r>
              <a:rPr lang="en-US" sz="10236">
                <a:solidFill>
                  <a:srgbClr val="FFFFFF"/>
                </a:solidFill>
                <a:latin typeface="Cocomat Pro Heavy"/>
                <a:ea typeface="Cocomat Pro Heavy"/>
                <a:cs typeface="Cocomat Pro Heavy"/>
                <a:sym typeface="Cocomat Pro Heavy"/>
              </a:rPr>
              <a:t>DATOS RELEVANTES</a:t>
            </a:r>
          </a:p>
          <a:p>
            <a:pPr marL="0" lvl="0" indent="0" algn="l">
              <a:lnSpc>
                <a:spcPts val="14330"/>
              </a:lnSpc>
              <a:spcBef>
                <a:spcPct val="0"/>
              </a:spcBef>
            </a:pPr>
            <a:r>
              <a:rPr lang="en-US" sz="10236">
                <a:solidFill>
                  <a:srgbClr val="FFFFFF"/>
                </a:solidFill>
                <a:latin typeface="Cocomat Pro Heavy"/>
                <a:ea typeface="Cocomat Pro Heavy"/>
                <a:cs typeface="Cocomat Pro Heavy"/>
                <a:sym typeface="Cocomat Pro Heavy"/>
              </a:rPr>
              <a:t>EN EL EDA</a:t>
            </a:r>
          </a:p>
        </p:txBody>
      </p:sp>
      <p:sp>
        <p:nvSpPr>
          <p:cNvPr id="5" name="Freeform 5"/>
          <p:cNvSpPr/>
          <p:nvPr/>
        </p:nvSpPr>
        <p:spPr>
          <a:xfrm>
            <a:off x="10047688" y="4594660"/>
            <a:ext cx="7749473" cy="5692340"/>
          </a:xfrm>
          <a:custGeom>
            <a:avLst/>
            <a:gdLst/>
            <a:ahLst/>
            <a:cxnLst/>
            <a:rect l="l" t="t" r="r" b="b"/>
            <a:pathLst>
              <a:path w="7749473" h="5692340">
                <a:moveTo>
                  <a:pt x="0" y="0"/>
                </a:moveTo>
                <a:lnTo>
                  <a:pt x="7749473" y="0"/>
                </a:lnTo>
                <a:lnTo>
                  <a:pt x="7749473" y="5692340"/>
                </a:lnTo>
                <a:lnTo>
                  <a:pt x="0" y="5692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2004487" y="5004294"/>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6" name="Freeform 6"/>
          <p:cNvSpPr/>
          <p:nvPr/>
        </p:nvSpPr>
        <p:spPr>
          <a:xfrm>
            <a:off x="2819400" y="2310849"/>
            <a:ext cx="11918512" cy="7866068"/>
          </a:xfrm>
          <a:custGeom>
            <a:avLst/>
            <a:gdLst/>
            <a:ahLst/>
            <a:cxnLst/>
            <a:rect l="l" t="t" r="r" b="b"/>
            <a:pathLst>
              <a:path w="9282824" h="7189988">
                <a:moveTo>
                  <a:pt x="0" y="0"/>
                </a:moveTo>
                <a:lnTo>
                  <a:pt x="9282824" y="0"/>
                </a:lnTo>
                <a:lnTo>
                  <a:pt x="9282824" y="7189988"/>
                </a:lnTo>
                <a:lnTo>
                  <a:pt x="0" y="7189988"/>
                </a:lnTo>
                <a:lnTo>
                  <a:pt x="0" y="0"/>
                </a:lnTo>
                <a:close/>
              </a:path>
            </a:pathLst>
          </a:custGeom>
          <a:blipFill>
            <a:blip r:embed="rId5"/>
            <a:stretch>
              <a:fillRect/>
            </a:stretch>
          </a:blipFill>
        </p:spPr>
        <p:txBody>
          <a:bodyPr/>
          <a:lstStyle/>
          <a:p>
            <a:endParaRPr lang="es-ES"/>
          </a:p>
        </p:txBody>
      </p:sp>
      <p:sp>
        <p:nvSpPr>
          <p:cNvPr id="7" name="TextBox 7"/>
          <p:cNvSpPr txBox="1"/>
          <p:nvPr/>
        </p:nvSpPr>
        <p:spPr>
          <a:xfrm>
            <a:off x="6108832" y="208728"/>
            <a:ext cx="11235803" cy="1309363"/>
          </a:xfrm>
          <a:prstGeom prst="rect">
            <a:avLst/>
          </a:prstGeom>
        </p:spPr>
        <p:txBody>
          <a:bodyPr lIns="0" tIns="0" rIns="0" bIns="0" rtlCol="0" anchor="t">
            <a:spAutoFit/>
          </a:bodyPr>
          <a:lstStyle/>
          <a:p>
            <a:pPr marL="0" lvl="0" indent="0" algn="l">
              <a:lnSpc>
                <a:spcPts val="10599"/>
              </a:lnSpc>
              <a:spcBef>
                <a:spcPct val="0"/>
              </a:spcBef>
            </a:pPr>
            <a:r>
              <a:rPr lang="en-US" sz="7570">
                <a:solidFill>
                  <a:srgbClr val="05066D"/>
                </a:solidFill>
                <a:latin typeface="Cocomat Pro Heavy"/>
                <a:ea typeface="Cocomat Pro Heavy"/>
                <a:cs typeface="Cocomat Pro Heavy"/>
                <a:sym typeface="Cocomat Pro Heavy"/>
              </a:rPr>
              <a:t>EDA</a:t>
            </a:r>
          </a:p>
        </p:txBody>
      </p:sp>
      <p:sp>
        <p:nvSpPr>
          <p:cNvPr id="14" name="CuadroTexto 13">
            <a:extLst>
              <a:ext uri="{FF2B5EF4-FFF2-40B4-BE49-F238E27FC236}">
                <a16:creationId xmlns:a16="http://schemas.microsoft.com/office/drawing/2014/main" id="{2D3B934F-083A-CDA9-2B6A-05400BD974D8}"/>
              </a:ext>
            </a:extLst>
          </p:cNvPr>
          <p:cNvSpPr txBox="1"/>
          <p:nvPr/>
        </p:nvSpPr>
        <p:spPr>
          <a:xfrm>
            <a:off x="5943599" y="1698381"/>
            <a:ext cx="4994715" cy="524246"/>
          </a:xfrm>
          <a:prstGeom prst="rect">
            <a:avLst/>
          </a:prstGeom>
          <a:solidFill>
            <a:schemeClr val="bg1"/>
          </a:solidFill>
        </p:spPr>
        <p:txBody>
          <a:bodyPr wrap="square" rtlCol="0">
            <a:spAutoFit/>
          </a:bodyPr>
          <a:lstStyle/>
          <a:p>
            <a:pPr>
              <a:lnSpc>
                <a:spcPts val="3686"/>
              </a:lnSpc>
              <a:spcBef>
                <a:spcPct val="0"/>
              </a:spcBef>
            </a:pPr>
            <a:r>
              <a:rPr lang="en-US" sz="2400" dirty="0" err="1">
                <a:solidFill>
                  <a:srgbClr val="000000"/>
                </a:solidFill>
                <a:latin typeface="Montserrat"/>
                <a:ea typeface="Montserrat"/>
                <a:cs typeface="Montserrat"/>
                <a:sym typeface="Montserrat"/>
              </a:rPr>
              <a:t>Correlación</a:t>
            </a:r>
            <a:r>
              <a:rPr lang="en-US" sz="2400" dirty="0">
                <a:solidFill>
                  <a:srgbClr val="000000"/>
                </a:solidFill>
                <a:latin typeface="Montserrat"/>
                <a:ea typeface="Montserrat"/>
                <a:cs typeface="Montserrat"/>
                <a:sym typeface="Montserrat"/>
              </a:rPr>
              <a:t> entre variables</a:t>
            </a:r>
          </a:p>
        </p:txBody>
      </p:sp>
      <p:sp>
        <p:nvSpPr>
          <p:cNvPr id="12" name="CuadroTexto 11">
            <a:extLst>
              <a:ext uri="{FF2B5EF4-FFF2-40B4-BE49-F238E27FC236}">
                <a16:creationId xmlns:a16="http://schemas.microsoft.com/office/drawing/2014/main" id="{F8DF5108-56BD-3F83-7B88-E5A11B4D3F97}"/>
              </a:ext>
            </a:extLst>
          </p:cNvPr>
          <p:cNvSpPr txBox="1"/>
          <p:nvPr/>
        </p:nvSpPr>
        <p:spPr>
          <a:xfrm>
            <a:off x="5867400" y="1811608"/>
            <a:ext cx="4953000" cy="484748"/>
          </a:xfrm>
          <a:prstGeom prst="rect">
            <a:avLst/>
          </a:prstGeom>
          <a:solidFill>
            <a:schemeClr val="bg1"/>
          </a:solidFill>
        </p:spPr>
        <p:txBody>
          <a:bodyPr wrap="square" rtlCol="0">
            <a:spAutoFit/>
          </a:bodyPr>
          <a:lstStyle/>
          <a:p>
            <a:r>
              <a:rPr lang="en-US" sz="2550" dirty="0" err="1">
                <a:solidFill>
                  <a:srgbClr val="000000"/>
                </a:solidFill>
                <a:latin typeface="Montserrat"/>
                <a:ea typeface="Montserrat"/>
                <a:cs typeface="Montserrat"/>
                <a:sym typeface="Montserrat"/>
              </a:rPr>
              <a:t>Género</a:t>
            </a:r>
            <a:r>
              <a:rPr lang="en-US" sz="2550" dirty="0">
                <a:solidFill>
                  <a:srgbClr val="000000"/>
                </a:solidFill>
                <a:latin typeface="Montserrat"/>
                <a:ea typeface="Montserrat"/>
                <a:cs typeface="Montserrat"/>
                <a:sym typeface="Montserrat"/>
              </a:rPr>
              <a:t> VS Target</a:t>
            </a:r>
          </a:p>
        </p:txBody>
      </p:sp>
      <p:sp>
        <p:nvSpPr>
          <p:cNvPr id="4" name="Freeform 4"/>
          <p:cNvSpPr/>
          <p:nvPr/>
        </p:nvSpPr>
        <p:spPr>
          <a:xfrm>
            <a:off x="3593255" y="2296355"/>
            <a:ext cx="7887056" cy="5977347"/>
          </a:xfrm>
          <a:custGeom>
            <a:avLst/>
            <a:gdLst/>
            <a:ahLst/>
            <a:cxnLst/>
            <a:rect l="l" t="t" r="r" b="b"/>
            <a:pathLst>
              <a:path w="5261391" h="4150074">
                <a:moveTo>
                  <a:pt x="0" y="0"/>
                </a:moveTo>
                <a:lnTo>
                  <a:pt x="5261392" y="0"/>
                </a:lnTo>
                <a:lnTo>
                  <a:pt x="5261392" y="4150074"/>
                </a:lnTo>
                <a:lnTo>
                  <a:pt x="0" y="4150074"/>
                </a:lnTo>
                <a:lnTo>
                  <a:pt x="0" y="0"/>
                </a:lnTo>
                <a:close/>
              </a:path>
            </a:pathLst>
          </a:custGeom>
          <a:blipFill>
            <a:blip r:embed="rId6"/>
            <a:stretch>
              <a:fillRect/>
            </a:stretch>
          </a:blipFill>
        </p:spPr>
        <p:txBody>
          <a:bodyPr/>
          <a:lstStyle/>
          <a:p>
            <a:endParaRPr lang="es-ES"/>
          </a:p>
        </p:txBody>
      </p:sp>
      <p:sp>
        <p:nvSpPr>
          <p:cNvPr id="13" name="CuadroTexto 12">
            <a:extLst>
              <a:ext uri="{FF2B5EF4-FFF2-40B4-BE49-F238E27FC236}">
                <a16:creationId xmlns:a16="http://schemas.microsoft.com/office/drawing/2014/main" id="{E6406727-4E52-2154-060A-D57BBB6A8C49}"/>
              </a:ext>
            </a:extLst>
          </p:cNvPr>
          <p:cNvSpPr txBox="1"/>
          <p:nvPr/>
        </p:nvSpPr>
        <p:spPr>
          <a:xfrm>
            <a:off x="5910732" y="1733219"/>
            <a:ext cx="3200400" cy="531620"/>
          </a:xfrm>
          <a:prstGeom prst="rect">
            <a:avLst/>
          </a:prstGeom>
          <a:solidFill>
            <a:schemeClr val="bg1"/>
          </a:solidFill>
        </p:spPr>
        <p:txBody>
          <a:bodyPr wrap="square" rtlCol="0">
            <a:spAutoFit/>
          </a:bodyPr>
          <a:lstStyle/>
          <a:p>
            <a:pPr>
              <a:lnSpc>
                <a:spcPts val="3686"/>
              </a:lnSpc>
              <a:spcBef>
                <a:spcPct val="0"/>
              </a:spcBef>
            </a:pPr>
            <a:r>
              <a:rPr lang="en-US" sz="2400" dirty="0" err="1">
                <a:solidFill>
                  <a:srgbClr val="000000"/>
                </a:solidFill>
                <a:latin typeface="Montserrat"/>
                <a:ea typeface="Montserrat"/>
                <a:cs typeface="Montserrat"/>
                <a:sym typeface="Montserrat"/>
              </a:rPr>
              <a:t>Edad</a:t>
            </a:r>
            <a:r>
              <a:rPr lang="en-US" sz="2400" dirty="0">
                <a:solidFill>
                  <a:srgbClr val="000000"/>
                </a:solidFill>
                <a:latin typeface="Montserrat"/>
                <a:ea typeface="Montserrat"/>
                <a:cs typeface="Montserrat"/>
                <a:sym typeface="Montserrat"/>
              </a:rPr>
              <a:t> VS Target</a:t>
            </a:r>
          </a:p>
        </p:txBody>
      </p:sp>
      <p:sp>
        <p:nvSpPr>
          <p:cNvPr id="5" name="Freeform 5"/>
          <p:cNvSpPr/>
          <p:nvPr/>
        </p:nvSpPr>
        <p:spPr>
          <a:xfrm>
            <a:off x="1371600" y="2413536"/>
            <a:ext cx="14706600" cy="6140245"/>
          </a:xfrm>
          <a:custGeom>
            <a:avLst/>
            <a:gdLst/>
            <a:ahLst/>
            <a:cxnLst/>
            <a:rect l="l" t="t" r="r" b="b"/>
            <a:pathLst>
              <a:path w="13708378" h="3701262">
                <a:moveTo>
                  <a:pt x="0" y="0"/>
                </a:moveTo>
                <a:lnTo>
                  <a:pt x="13708378" y="0"/>
                </a:lnTo>
                <a:lnTo>
                  <a:pt x="13708378" y="3701262"/>
                </a:lnTo>
                <a:lnTo>
                  <a:pt x="0" y="3701262"/>
                </a:lnTo>
                <a:lnTo>
                  <a:pt x="0" y="0"/>
                </a:lnTo>
                <a:close/>
              </a:path>
            </a:pathLst>
          </a:custGeom>
          <a:blipFill>
            <a:blip r:embed="rId7"/>
            <a:stretch>
              <a:fillRect l="-1037" t="-859" r="1" b="-2388"/>
            </a:stretch>
          </a:blipFill>
        </p:spPr>
        <p:txBody>
          <a:bodyPr/>
          <a:lstStyle/>
          <a:p>
            <a:endParaRPr lang="es-ES"/>
          </a:p>
        </p:txBody>
      </p:sp>
      <p:sp>
        <p:nvSpPr>
          <p:cNvPr id="3" name="Freeform 3"/>
          <p:cNvSpPr/>
          <p:nvPr/>
        </p:nvSpPr>
        <p:spPr>
          <a:xfrm>
            <a:off x="3624485" y="2707792"/>
            <a:ext cx="7848601" cy="6248400"/>
          </a:xfrm>
          <a:custGeom>
            <a:avLst/>
            <a:gdLst/>
            <a:ahLst/>
            <a:cxnLst/>
            <a:rect l="l" t="t" r="r" b="b"/>
            <a:pathLst>
              <a:path w="4985197" h="3753794">
                <a:moveTo>
                  <a:pt x="0" y="0"/>
                </a:moveTo>
                <a:lnTo>
                  <a:pt x="4985197" y="0"/>
                </a:lnTo>
                <a:lnTo>
                  <a:pt x="4985197" y="3753794"/>
                </a:lnTo>
                <a:lnTo>
                  <a:pt x="0" y="3753794"/>
                </a:lnTo>
                <a:lnTo>
                  <a:pt x="0" y="0"/>
                </a:lnTo>
                <a:close/>
              </a:path>
            </a:pathLst>
          </a:custGeom>
          <a:blipFill>
            <a:blip r:embed="rId8"/>
            <a:stretch>
              <a:fillRect l="-2052" t="-874" r="-1707" b="-1"/>
            </a:stretch>
          </a:blipFill>
        </p:spPr>
        <p:txBody>
          <a:bodyPr/>
          <a:lstStyle/>
          <a:p>
            <a:endParaRPr lang="es-ES" dirty="0"/>
          </a:p>
        </p:txBody>
      </p:sp>
      <p:sp>
        <p:nvSpPr>
          <p:cNvPr id="8" name="TextBox 8"/>
          <p:cNvSpPr txBox="1"/>
          <p:nvPr/>
        </p:nvSpPr>
        <p:spPr>
          <a:xfrm>
            <a:off x="5943599" y="1638925"/>
            <a:ext cx="3880837" cy="888577"/>
          </a:xfrm>
          <a:prstGeom prst="rect">
            <a:avLst/>
          </a:prstGeom>
        </p:spPr>
        <p:txBody>
          <a:bodyPr lIns="0" tIns="0" rIns="0" bIns="0" rtlCol="0" anchor="t">
            <a:spAutoFit/>
          </a:bodyPr>
          <a:lstStyle/>
          <a:p>
            <a:pPr algn="l">
              <a:lnSpc>
                <a:spcPts val="3563"/>
              </a:lnSpc>
              <a:spcBef>
                <a:spcPct val="0"/>
              </a:spcBef>
            </a:pPr>
            <a:r>
              <a:rPr lang="en-US" sz="2545" dirty="0">
                <a:solidFill>
                  <a:srgbClr val="000000"/>
                </a:solidFill>
                <a:latin typeface="Montserrat"/>
                <a:ea typeface="Montserrat"/>
                <a:cs typeface="Montserrat"/>
                <a:sym typeface="Montserrat"/>
              </a:rPr>
              <a:t>Target (</a:t>
            </a:r>
            <a:r>
              <a:rPr lang="en-US" sz="2545" dirty="0" err="1">
                <a:solidFill>
                  <a:srgbClr val="000000"/>
                </a:solidFill>
                <a:latin typeface="Montserrat"/>
                <a:ea typeface="Montserrat"/>
                <a:cs typeface="Montserrat"/>
                <a:sym typeface="Montserrat"/>
              </a:rPr>
              <a:t>HeartDisease</a:t>
            </a:r>
            <a:r>
              <a:rPr lang="en-US" sz="2545" dirty="0">
                <a:solidFill>
                  <a:srgbClr val="000000"/>
                </a:solidFill>
                <a:latin typeface="Montserrat"/>
                <a:ea typeface="Montserrat"/>
                <a:cs typeface="Montserrat"/>
                <a:sym typeface="Montserrat"/>
              </a:rPr>
              <a:t>)</a:t>
            </a:r>
          </a:p>
          <a:p>
            <a:pPr algn="l">
              <a:lnSpc>
                <a:spcPts val="3563"/>
              </a:lnSpc>
              <a:spcBef>
                <a:spcPct val="0"/>
              </a:spcBef>
            </a:pPr>
            <a:r>
              <a:rPr lang="en-US" sz="2545" b="1" dirty="0">
                <a:solidFill>
                  <a:srgbClr val="000000"/>
                </a:solidFill>
                <a:latin typeface="Montserrat"/>
                <a:ea typeface="Montserrat"/>
                <a:cs typeface="Montserrat"/>
                <a:sym typeface="Montserrat"/>
              </a:rPr>
              <a:t>0: </a:t>
            </a:r>
            <a:r>
              <a:rPr lang="en-US" sz="2545" dirty="0">
                <a:solidFill>
                  <a:srgbClr val="000000"/>
                </a:solidFill>
                <a:latin typeface="Montserrat"/>
                <a:ea typeface="Montserrat"/>
                <a:cs typeface="Montserrat"/>
                <a:sym typeface="Montserrat"/>
              </a:rPr>
              <a:t>No			</a:t>
            </a:r>
            <a:r>
              <a:rPr lang="en-US" sz="2545" b="1" dirty="0">
                <a:solidFill>
                  <a:srgbClr val="000000"/>
                </a:solidFill>
                <a:latin typeface="Montserrat"/>
                <a:ea typeface="Montserrat"/>
                <a:cs typeface="Montserrat"/>
                <a:sym typeface="Montserrat"/>
              </a:rPr>
              <a:t>1: </a:t>
            </a:r>
            <a:r>
              <a:rPr lang="en-US" sz="2545" dirty="0" err="1">
                <a:solidFill>
                  <a:srgbClr val="000000"/>
                </a:solidFill>
                <a:latin typeface="Montserrat"/>
                <a:ea typeface="Montserrat"/>
                <a:cs typeface="Montserrat"/>
                <a:sym typeface="Montserrat"/>
              </a:rPr>
              <a:t>Sí</a:t>
            </a:r>
            <a:endParaRPr lang="en-US" sz="2545" dirty="0">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2" grpId="0" animBg="1"/>
      <p:bldP spid="12" grpId="1" animBg="1"/>
      <p:bldP spid="4" grpId="0" animBg="1"/>
      <p:bldP spid="4" grpId="1" animBg="1"/>
      <p:bldP spid="13" grpId="0" animBg="1"/>
      <p:bldP spid="13" grpId="1" animBg="1"/>
      <p:bldP spid="5" grpId="0" animBg="1"/>
      <p:bldP spid="5" grpId="1" animBg="1"/>
      <p:bldP spid="3" grpId="0" animBg="1"/>
      <p:bldP spid="3" grpId="1" animBg="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3634062">
            <a:off x="21644529" y="-5615746"/>
            <a:ext cx="10793046" cy="15539726"/>
          </a:xfrm>
          <a:custGeom>
            <a:avLst/>
            <a:gdLst/>
            <a:ahLst/>
            <a:cxnLst/>
            <a:rect l="l" t="t" r="r" b="b"/>
            <a:pathLst>
              <a:path w="10793046" h="1553972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574011">
            <a:off x="-797154" y="7044140"/>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1353226" y="2729226"/>
            <a:ext cx="12708817" cy="3609112"/>
          </a:xfrm>
          <a:prstGeom prst="rect">
            <a:avLst/>
          </a:prstGeom>
        </p:spPr>
        <p:txBody>
          <a:bodyPr lIns="0" tIns="0" rIns="0" bIns="0" rtlCol="0" anchor="t">
            <a:spAutoFit/>
          </a:bodyPr>
          <a:lstStyle/>
          <a:p>
            <a:pPr algn="l">
              <a:lnSpc>
                <a:spcPts val="14228"/>
              </a:lnSpc>
            </a:pPr>
            <a:r>
              <a:rPr lang="en-US" sz="10162">
                <a:solidFill>
                  <a:srgbClr val="FFFFFF"/>
                </a:solidFill>
                <a:latin typeface="Cocomat Pro Heavy"/>
                <a:ea typeface="Cocomat Pro Heavy"/>
                <a:cs typeface="Cocomat Pro Heavy"/>
                <a:sym typeface="Cocomat Pro Heavy"/>
              </a:rPr>
              <a:t>SPLIT</a:t>
            </a:r>
          </a:p>
          <a:p>
            <a:pPr marL="0" lvl="0" indent="0" algn="l">
              <a:lnSpc>
                <a:spcPts val="14228"/>
              </a:lnSpc>
              <a:spcBef>
                <a:spcPct val="0"/>
              </a:spcBef>
            </a:pPr>
            <a:r>
              <a:rPr lang="en-US" sz="10162">
                <a:solidFill>
                  <a:srgbClr val="FFFFFF"/>
                </a:solidFill>
                <a:latin typeface="Cocomat Pro Heavy"/>
                <a:ea typeface="Cocomat Pro Heavy"/>
                <a:cs typeface="Cocomat Pro Heavy"/>
                <a:sym typeface="Cocomat Pro Heavy"/>
              </a:rPr>
              <a:t>Y MODELADO</a:t>
            </a:r>
          </a:p>
        </p:txBody>
      </p:sp>
      <p:sp>
        <p:nvSpPr>
          <p:cNvPr id="5" name="Freeform 5"/>
          <p:cNvSpPr/>
          <p:nvPr/>
        </p:nvSpPr>
        <p:spPr>
          <a:xfrm>
            <a:off x="6205516" y="-2647963"/>
            <a:ext cx="16218559" cy="6663125"/>
          </a:xfrm>
          <a:custGeom>
            <a:avLst/>
            <a:gdLst/>
            <a:ahLst/>
            <a:cxnLst/>
            <a:rect l="l" t="t" r="r" b="b"/>
            <a:pathLst>
              <a:path w="16218559" h="6663125">
                <a:moveTo>
                  <a:pt x="0" y="0"/>
                </a:moveTo>
                <a:lnTo>
                  <a:pt x="16218559" y="0"/>
                </a:lnTo>
                <a:lnTo>
                  <a:pt x="16218559" y="6663124"/>
                </a:lnTo>
                <a:lnTo>
                  <a:pt x="0" y="6663124"/>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txBody>
          <a:bodyPr/>
          <a:lstStyle/>
          <a:p>
            <a:endParaRPr lang="es-ES"/>
          </a:p>
        </p:txBody>
      </p:sp>
      <p:sp>
        <p:nvSpPr>
          <p:cNvPr id="6" name="Freeform 6"/>
          <p:cNvSpPr/>
          <p:nvPr/>
        </p:nvSpPr>
        <p:spPr>
          <a:xfrm rot="-1574011">
            <a:off x="5469149" y="-6276041"/>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Freeform 7"/>
          <p:cNvSpPr/>
          <p:nvPr/>
        </p:nvSpPr>
        <p:spPr>
          <a:xfrm>
            <a:off x="11186354" y="3926698"/>
            <a:ext cx="6619429" cy="6114698"/>
          </a:xfrm>
          <a:custGeom>
            <a:avLst/>
            <a:gdLst/>
            <a:ahLst/>
            <a:cxnLst/>
            <a:rect l="l" t="t" r="r" b="b"/>
            <a:pathLst>
              <a:path w="6619429" h="6114698">
                <a:moveTo>
                  <a:pt x="0" y="0"/>
                </a:moveTo>
                <a:lnTo>
                  <a:pt x="6619430" y="0"/>
                </a:lnTo>
                <a:lnTo>
                  <a:pt x="6619430" y="6114698"/>
                </a:lnTo>
                <a:lnTo>
                  <a:pt x="0" y="61146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FFE"/>
        </a:solidFill>
        <a:effectLst/>
      </p:bgPr>
    </p:bg>
    <p:spTree>
      <p:nvGrpSpPr>
        <p:cNvPr id="1" name=""/>
        <p:cNvGrpSpPr/>
        <p:nvPr/>
      </p:nvGrpSpPr>
      <p:grpSpPr>
        <a:xfrm>
          <a:off x="0" y="0"/>
          <a:ext cx="0" cy="0"/>
          <a:chOff x="0" y="0"/>
          <a:chExt cx="0" cy="0"/>
        </a:xfrm>
      </p:grpSpPr>
      <p:sp>
        <p:nvSpPr>
          <p:cNvPr id="2" name="Freeform 2"/>
          <p:cNvSpPr/>
          <p:nvPr/>
        </p:nvSpPr>
        <p:spPr>
          <a:xfrm>
            <a:off x="242847" y="293982"/>
            <a:ext cx="5176985" cy="9650643"/>
          </a:xfrm>
          <a:custGeom>
            <a:avLst/>
            <a:gdLst/>
            <a:ahLst/>
            <a:cxnLst/>
            <a:rect l="l" t="t" r="r" b="b"/>
            <a:pathLst>
              <a:path w="5176985" h="9650643">
                <a:moveTo>
                  <a:pt x="0" y="0"/>
                </a:moveTo>
                <a:lnTo>
                  <a:pt x="5176985" y="0"/>
                </a:lnTo>
                <a:lnTo>
                  <a:pt x="5176985" y="9650643"/>
                </a:lnTo>
                <a:lnTo>
                  <a:pt x="0" y="9650643"/>
                </a:lnTo>
                <a:lnTo>
                  <a:pt x="0" y="0"/>
                </a:lnTo>
                <a:close/>
              </a:path>
            </a:pathLst>
          </a:custGeom>
          <a:blipFill>
            <a:blip r:embed="rId3"/>
            <a:stretch>
              <a:fillRect l="-23035" r="-1240"/>
            </a:stretch>
          </a:blipFill>
        </p:spPr>
        <p:txBody>
          <a:bodyPr/>
          <a:lstStyle/>
          <a:p>
            <a:endParaRPr lang="es-ES"/>
          </a:p>
        </p:txBody>
      </p:sp>
      <p:sp>
        <p:nvSpPr>
          <p:cNvPr id="3" name="Freeform 3"/>
          <p:cNvSpPr/>
          <p:nvPr/>
        </p:nvSpPr>
        <p:spPr>
          <a:xfrm>
            <a:off x="7539471" y="2765530"/>
            <a:ext cx="6879701" cy="1870043"/>
          </a:xfrm>
          <a:custGeom>
            <a:avLst/>
            <a:gdLst/>
            <a:ahLst/>
            <a:cxnLst/>
            <a:rect l="l" t="t" r="r" b="b"/>
            <a:pathLst>
              <a:path w="6879701" h="1870043">
                <a:moveTo>
                  <a:pt x="0" y="0"/>
                </a:moveTo>
                <a:lnTo>
                  <a:pt x="6879701" y="0"/>
                </a:lnTo>
                <a:lnTo>
                  <a:pt x="6879701" y="1870043"/>
                </a:lnTo>
                <a:lnTo>
                  <a:pt x="0" y="1870043"/>
                </a:lnTo>
                <a:lnTo>
                  <a:pt x="0" y="0"/>
                </a:lnTo>
                <a:close/>
              </a:path>
            </a:pathLst>
          </a:custGeom>
          <a:blipFill>
            <a:blip r:embed="rId4"/>
            <a:stretch>
              <a:fillRect/>
            </a:stretch>
          </a:blipFill>
        </p:spPr>
        <p:txBody>
          <a:bodyPr/>
          <a:lstStyle/>
          <a:p>
            <a:endParaRPr lang="es-ES"/>
          </a:p>
        </p:txBody>
      </p:sp>
      <p:grpSp>
        <p:nvGrpSpPr>
          <p:cNvPr id="4" name="Group 4"/>
          <p:cNvGrpSpPr/>
          <p:nvPr/>
        </p:nvGrpSpPr>
        <p:grpSpPr>
          <a:xfrm>
            <a:off x="7331227" y="1807176"/>
            <a:ext cx="7201994" cy="927536"/>
            <a:chOff x="0" y="0"/>
            <a:chExt cx="1109155" cy="142847"/>
          </a:xfrm>
        </p:grpSpPr>
        <p:sp>
          <p:nvSpPr>
            <p:cNvPr id="5" name="Freeform 5"/>
            <p:cNvSpPr/>
            <p:nvPr/>
          </p:nvSpPr>
          <p:spPr>
            <a:xfrm>
              <a:off x="0" y="0"/>
              <a:ext cx="1109155" cy="142847"/>
            </a:xfrm>
            <a:custGeom>
              <a:avLst/>
              <a:gdLst/>
              <a:ahLst/>
              <a:cxnLst/>
              <a:rect l="l" t="t" r="r" b="b"/>
              <a:pathLst>
                <a:path w="1109155" h="142847">
                  <a:moveTo>
                    <a:pt x="18274" y="0"/>
                  </a:moveTo>
                  <a:lnTo>
                    <a:pt x="1090881" y="0"/>
                  </a:lnTo>
                  <a:cubicBezTo>
                    <a:pt x="1100973" y="0"/>
                    <a:pt x="1109155" y="8182"/>
                    <a:pt x="1109155" y="18274"/>
                  </a:cubicBezTo>
                  <a:lnTo>
                    <a:pt x="1109155" y="124572"/>
                  </a:lnTo>
                  <a:cubicBezTo>
                    <a:pt x="1109155" y="129419"/>
                    <a:pt x="1107230" y="134067"/>
                    <a:pt x="1103802" y="137494"/>
                  </a:cubicBezTo>
                  <a:cubicBezTo>
                    <a:pt x="1100375" y="140921"/>
                    <a:pt x="1095727" y="142847"/>
                    <a:pt x="1090881" y="142847"/>
                  </a:cubicBezTo>
                  <a:lnTo>
                    <a:pt x="18274" y="142847"/>
                  </a:lnTo>
                  <a:cubicBezTo>
                    <a:pt x="8182" y="142847"/>
                    <a:pt x="0" y="134665"/>
                    <a:pt x="0" y="124572"/>
                  </a:cubicBezTo>
                  <a:lnTo>
                    <a:pt x="0" y="18274"/>
                  </a:lnTo>
                  <a:cubicBezTo>
                    <a:pt x="0" y="8182"/>
                    <a:pt x="8182" y="0"/>
                    <a:pt x="18274" y="0"/>
                  </a:cubicBezTo>
                  <a:close/>
                </a:path>
              </a:pathLst>
            </a:custGeom>
            <a:solidFill>
              <a:srgbClr val="E4EEFF">
                <a:alpha val="56863"/>
              </a:srgbClr>
            </a:solidFill>
            <a:ln cap="sq">
              <a:noFill/>
              <a:prstDash val="solid"/>
              <a:miter/>
            </a:ln>
          </p:spPr>
          <p:txBody>
            <a:bodyPr/>
            <a:lstStyle/>
            <a:p>
              <a:endParaRPr lang="es-ES"/>
            </a:p>
          </p:txBody>
        </p:sp>
        <p:sp>
          <p:nvSpPr>
            <p:cNvPr id="6" name="TextBox 6"/>
            <p:cNvSpPr txBox="1"/>
            <p:nvPr/>
          </p:nvSpPr>
          <p:spPr>
            <a:xfrm>
              <a:off x="0" y="-57150"/>
              <a:ext cx="1109155" cy="199997"/>
            </a:xfrm>
            <a:prstGeom prst="rect">
              <a:avLst/>
            </a:prstGeom>
          </p:spPr>
          <p:txBody>
            <a:bodyPr lIns="50800" tIns="50800" rIns="50800" bIns="50800" rtlCol="0" anchor="ctr"/>
            <a:lstStyle/>
            <a:p>
              <a:pPr algn="ctr">
                <a:lnSpc>
                  <a:spcPts val="4682"/>
                </a:lnSpc>
              </a:pPr>
              <a:endParaRPr/>
            </a:p>
          </p:txBody>
        </p:sp>
      </p:grpSp>
      <p:sp>
        <p:nvSpPr>
          <p:cNvPr id="7" name="TextBox 7"/>
          <p:cNvSpPr txBox="1"/>
          <p:nvPr/>
        </p:nvSpPr>
        <p:spPr>
          <a:xfrm>
            <a:off x="7539471" y="1898565"/>
            <a:ext cx="7476170" cy="797529"/>
          </a:xfrm>
          <a:prstGeom prst="rect">
            <a:avLst/>
          </a:prstGeom>
        </p:spPr>
        <p:txBody>
          <a:bodyPr lIns="0" tIns="0" rIns="0" bIns="0" rtlCol="0" anchor="t">
            <a:spAutoFit/>
          </a:bodyPr>
          <a:lstStyle/>
          <a:p>
            <a:pPr algn="l">
              <a:lnSpc>
                <a:spcPts val="3208"/>
              </a:lnSpc>
              <a:spcBef>
                <a:spcPct val="0"/>
              </a:spcBef>
            </a:pPr>
            <a:r>
              <a:rPr lang="en-US" sz="2291">
                <a:solidFill>
                  <a:srgbClr val="000000"/>
                </a:solidFill>
                <a:latin typeface="Montserrat"/>
                <a:ea typeface="Montserrat"/>
                <a:cs typeface="Montserrat"/>
                <a:sym typeface="Montserrat"/>
              </a:rPr>
              <a:t>Se entrenan: Logistic Regression, Decision Tree, Random Forest, XGB, LGBM y CatBoost.</a:t>
            </a:r>
          </a:p>
        </p:txBody>
      </p:sp>
      <p:sp>
        <p:nvSpPr>
          <p:cNvPr id="8" name="Freeform 8"/>
          <p:cNvSpPr/>
          <p:nvPr/>
        </p:nvSpPr>
        <p:spPr>
          <a:xfrm>
            <a:off x="7057582" y="597875"/>
            <a:ext cx="3906237" cy="1079542"/>
          </a:xfrm>
          <a:custGeom>
            <a:avLst/>
            <a:gdLst/>
            <a:ahLst/>
            <a:cxnLst/>
            <a:rect l="l" t="t" r="r" b="b"/>
            <a:pathLst>
              <a:path w="3906237" h="1079542">
                <a:moveTo>
                  <a:pt x="0" y="0"/>
                </a:moveTo>
                <a:lnTo>
                  <a:pt x="3906236" y="0"/>
                </a:lnTo>
                <a:lnTo>
                  <a:pt x="3906236" y="1079542"/>
                </a:lnTo>
                <a:lnTo>
                  <a:pt x="0" y="1079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9" name="TextBox 9"/>
          <p:cNvSpPr txBox="1"/>
          <p:nvPr/>
        </p:nvSpPr>
        <p:spPr>
          <a:xfrm>
            <a:off x="7446507" y="692716"/>
            <a:ext cx="3128386" cy="794610"/>
          </a:xfrm>
          <a:prstGeom prst="rect">
            <a:avLst/>
          </a:prstGeom>
        </p:spPr>
        <p:txBody>
          <a:bodyPr lIns="0" tIns="0" rIns="0" bIns="0" rtlCol="0" anchor="t">
            <a:spAutoFit/>
          </a:bodyPr>
          <a:lstStyle/>
          <a:p>
            <a:pPr marL="0" lvl="0" indent="0" algn="l">
              <a:lnSpc>
                <a:spcPts val="6377"/>
              </a:lnSpc>
              <a:spcBef>
                <a:spcPct val="0"/>
              </a:spcBef>
            </a:pPr>
            <a:r>
              <a:rPr lang="en-US" sz="4555">
                <a:solidFill>
                  <a:srgbClr val="05066D"/>
                </a:solidFill>
                <a:latin typeface="Cocomat Pro Bold"/>
                <a:ea typeface="Cocomat Pro Bold"/>
                <a:cs typeface="Cocomat Pro Bold"/>
                <a:sym typeface="Cocomat Pro Bold"/>
              </a:rPr>
              <a:t>MODELOS</a:t>
            </a:r>
          </a:p>
        </p:txBody>
      </p:sp>
      <p:sp>
        <p:nvSpPr>
          <p:cNvPr id="10" name="Freeform 10"/>
          <p:cNvSpPr/>
          <p:nvPr/>
        </p:nvSpPr>
        <p:spPr>
          <a:xfrm>
            <a:off x="6953462" y="5721423"/>
            <a:ext cx="5147565" cy="1422600"/>
          </a:xfrm>
          <a:custGeom>
            <a:avLst/>
            <a:gdLst/>
            <a:ahLst/>
            <a:cxnLst/>
            <a:rect l="l" t="t" r="r" b="b"/>
            <a:pathLst>
              <a:path w="5147565" h="1422600">
                <a:moveTo>
                  <a:pt x="0" y="0"/>
                </a:moveTo>
                <a:lnTo>
                  <a:pt x="5147565" y="0"/>
                </a:lnTo>
                <a:lnTo>
                  <a:pt x="5147565" y="1422600"/>
                </a:lnTo>
                <a:lnTo>
                  <a:pt x="0" y="1422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1" name="TextBox 11"/>
          <p:cNvSpPr txBox="1"/>
          <p:nvPr/>
        </p:nvSpPr>
        <p:spPr>
          <a:xfrm>
            <a:off x="7342387" y="5933430"/>
            <a:ext cx="4758640" cy="794610"/>
          </a:xfrm>
          <a:prstGeom prst="rect">
            <a:avLst/>
          </a:prstGeom>
        </p:spPr>
        <p:txBody>
          <a:bodyPr lIns="0" tIns="0" rIns="0" bIns="0" rtlCol="0" anchor="t">
            <a:spAutoFit/>
          </a:bodyPr>
          <a:lstStyle/>
          <a:p>
            <a:pPr marL="0" lvl="0" indent="0" algn="l">
              <a:lnSpc>
                <a:spcPts val="6377"/>
              </a:lnSpc>
              <a:spcBef>
                <a:spcPct val="0"/>
              </a:spcBef>
            </a:pPr>
            <a:r>
              <a:rPr lang="en-US" sz="4555">
                <a:solidFill>
                  <a:srgbClr val="05066D"/>
                </a:solidFill>
                <a:latin typeface="Cocomat Pro Bold"/>
                <a:ea typeface="Cocomat Pro Bold"/>
                <a:cs typeface="Cocomat Pro Bold"/>
                <a:sym typeface="Cocomat Pro Bold"/>
              </a:rPr>
              <a:t>OPTIMIZACIÓN</a:t>
            </a:r>
          </a:p>
        </p:txBody>
      </p:sp>
      <p:grpSp>
        <p:nvGrpSpPr>
          <p:cNvPr id="12" name="Group 12"/>
          <p:cNvGrpSpPr/>
          <p:nvPr/>
        </p:nvGrpSpPr>
        <p:grpSpPr>
          <a:xfrm>
            <a:off x="7331227" y="7210698"/>
            <a:ext cx="7684414" cy="2430034"/>
            <a:chOff x="0" y="0"/>
            <a:chExt cx="1183451" cy="374241"/>
          </a:xfrm>
        </p:grpSpPr>
        <p:sp>
          <p:nvSpPr>
            <p:cNvPr id="13" name="Freeform 13"/>
            <p:cNvSpPr/>
            <p:nvPr/>
          </p:nvSpPr>
          <p:spPr>
            <a:xfrm>
              <a:off x="0" y="0"/>
              <a:ext cx="1183451" cy="374241"/>
            </a:xfrm>
            <a:custGeom>
              <a:avLst/>
              <a:gdLst/>
              <a:ahLst/>
              <a:cxnLst/>
              <a:rect l="l" t="t" r="r" b="b"/>
              <a:pathLst>
                <a:path w="1183451" h="374241">
                  <a:moveTo>
                    <a:pt x="17127" y="0"/>
                  </a:moveTo>
                  <a:lnTo>
                    <a:pt x="1166324" y="0"/>
                  </a:lnTo>
                  <a:cubicBezTo>
                    <a:pt x="1175783" y="0"/>
                    <a:pt x="1183451" y="7668"/>
                    <a:pt x="1183451" y="17127"/>
                  </a:cubicBezTo>
                  <a:lnTo>
                    <a:pt x="1183451" y="357114"/>
                  </a:lnTo>
                  <a:cubicBezTo>
                    <a:pt x="1183451" y="366573"/>
                    <a:pt x="1175783" y="374241"/>
                    <a:pt x="1166324" y="374241"/>
                  </a:cubicBezTo>
                  <a:lnTo>
                    <a:pt x="17127" y="374241"/>
                  </a:lnTo>
                  <a:cubicBezTo>
                    <a:pt x="7668" y="374241"/>
                    <a:pt x="0" y="366573"/>
                    <a:pt x="0" y="357114"/>
                  </a:cubicBezTo>
                  <a:lnTo>
                    <a:pt x="0" y="17127"/>
                  </a:lnTo>
                  <a:cubicBezTo>
                    <a:pt x="0" y="7668"/>
                    <a:pt x="7668" y="0"/>
                    <a:pt x="17127" y="0"/>
                  </a:cubicBezTo>
                  <a:close/>
                </a:path>
              </a:pathLst>
            </a:custGeom>
            <a:solidFill>
              <a:srgbClr val="E4EEFF">
                <a:alpha val="56863"/>
              </a:srgbClr>
            </a:solidFill>
            <a:ln cap="sq">
              <a:noFill/>
              <a:prstDash val="solid"/>
              <a:miter/>
            </a:ln>
          </p:spPr>
          <p:txBody>
            <a:bodyPr/>
            <a:lstStyle/>
            <a:p>
              <a:endParaRPr lang="es-ES"/>
            </a:p>
          </p:txBody>
        </p:sp>
        <p:sp>
          <p:nvSpPr>
            <p:cNvPr id="14" name="TextBox 14"/>
            <p:cNvSpPr txBox="1"/>
            <p:nvPr/>
          </p:nvSpPr>
          <p:spPr>
            <a:xfrm>
              <a:off x="0" y="-57150"/>
              <a:ext cx="1183451" cy="431391"/>
            </a:xfrm>
            <a:prstGeom prst="rect">
              <a:avLst/>
            </a:prstGeom>
          </p:spPr>
          <p:txBody>
            <a:bodyPr lIns="50800" tIns="50800" rIns="50800" bIns="50800" rtlCol="0" anchor="ctr"/>
            <a:lstStyle/>
            <a:p>
              <a:pPr algn="ctr">
                <a:lnSpc>
                  <a:spcPts val="4682"/>
                </a:lnSpc>
              </a:pPr>
              <a:endParaRPr/>
            </a:p>
          </p:txBody>
        </p:sp>
      </p:grpSp>
      <p:sp>
        <p:nvSpPr>
          <p:cNvPr id="15" name="TextBox 15"/>
          <p:cNvSpPr txBox="1"/>
          <p:nvPr/>
        </p:nvSpPr>
        <p:spPr>
          <a:xfrm>
            <a:off x="7539471" y="7302087"/>
            <a:ext cx="7333889" cy="1972367"/>
          </a:xfrm>
          <a:prstGeom prst="rect">
            <a:avLst/>
          </a:prstGeom>
        </p:spPr>
        <p:txBody>
          <a:bodyPr lIns="0" tIns="0" rIns="0" bIns="0" rtlCol="0" anchor="t">
            <a:spAutoFit/>
          </a:bodyPr>
          <a:lstStyle/>
          <a:p>
            <a:pPr algn="l">
              <a:lnSpc>
                <a:spcPts val="3147"/>
              </a:lnSpc>
            </a:pPr>
            <a:r>
              <a:rPr lang="en-US" sz="2248">
                <a:solidFill>
                  <a:srgbClr val="000000"/>
                </a:solidFill>
                <a:latin typeface="Montserrat"/>
                <a:ea typeface="Montserrat"/>
                <a:cs typeface="Montserrat"/>
                <a:sym typeface="Montserrat"/>
              </a:rPr>
              <a:t>Se prueban varios hiperparámetros y se consigue que el best score sea del 91 %.</a:t>
            </a:r>
          </a:p>
          <a:p>
            <a:pPr algn="l">
              <a:lnSpc>
                <a:spcPts val="3147"/>
              </a:lnSpc>
            </a:pPr>
            <a:endParaRPr lang="en-US" sz="2248">
              <a:solidFill>
                <a:srgbClr val="000000"/>
              </a:solidFill>
              <a:latin typeface="Montserrat"/>
              <a:ea typeface="Montserrat"/>
              <a:cs typeface="Montserrat"/>
              <a:sym typeface="Montserrat"/>
            </a:endParaRPr>
          </a:p>
          <a:p>
            <a:pPr algn="l">
              <a:lnSpc>
                <a:spcPts val="3147"/>
              </a:lnSpc>
              <a:spcBef>
                <a:spcPct val="0"/>
              </a:spcBef>
            </a:pPr>
            <a:r>
              <a:rPr lang="en-US" sz="2248">
                <a:solidFill>
                  <a:srgbClr val="000000"/>
                </a:solidFill>
                <a:latin typeface="Montserrat"/>
                <a:ea typeface="Montserrat"/>
                <a:cs typeface="Montserrat"/>
                <a:sym typeface="Montserrat"/>
              </a:rPr>
              <a:t>Al realizar el estudio con el test, se logró un 93 % de accuracy en el reporte de clasificación.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759</Words>
  <Application>Microsoft Office PowerPoint</Application>
  <PresentationFormat>Personalizado</PresentationFormat>
  <Paragraphs>101</Paragraphs>
  <Slides>13</Slides>
  <Notes>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13</vt:i4>
      </vt:variant>
    </vt:vector>
  </HeadingPairs>
  <TitlesOfParts>
    <vt:vector size="25" baseType="lpstr">
      <vt:lpstr>Montserrat Italics</vt:lpstr>
      <vt:lpstr>Montserrat Medium</vt:lpstr>
      <vt:lpstr>Montserrat</vt:lpstr>
      <vt:lpstr>Cocomat Pro Bold</vt:lpstr>
      <vt:lpstr>Cocomat Pro Heavy</vt:lpstr>
      <vt:lpstr>Montserrat Classic Bold</vt:lpstr>
      <vt:lpstr>Calibri</vt:lpstr>
      <vt:lpstr>Arial</vt:lpstr>
      <vt:lpstr>Montserrat Medium Italics</vt:lpstr>
      <vt:lpstr>Open Sans Light</vt:lpstr>
      <vt:lpstr>inherit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medicina y salud ilustrativo infantil celeste</dc:title>
  <cp:lastModifiedBy>351@keysexpress.club</cp:lastModifiedBy>
  <cp:revision>3</cp:revision>
  <dcterms:created xsi:type="dcterms:W3CDTF">2006-08-16T00:00:00Z</dcterms:created>
  <dcterms:modified xsi:type="dcterms:W3CDTF">2024-07-19T19:25:31Z</dcterms:modified>
  <dc:identifier>DAGLYYOIEjs</dc:identifier>
</cp:coreProperties>
</file>